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33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27-Jun-11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27-Jun-11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27-Jun-11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27-Jun-11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27-Jun-11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27-Jun-11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27-Jun-11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27-Jun-11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27-Jun-11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27-Jun-11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27-Jun-11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27-Jun-11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Windows_Media_Audio" TargetMode="External"/><Relationship Id="rId2" Type="http://schemas.openxmlformats.org/officeDocument/2006/relationships/hyperlink" Target="http://en.wikipedia.org/wiki/Mp3" TargetMode="External"/><Relationship Id="rId1" Type="http://schemas.openxmlformats.org/officeDocument/2006/relationships/slideLayout" Target="../slideLayouts/slideLayout2.xml"/><Relationship Id="rId6" Type="http://schemas.openxmlformats.org/officeDocument/2006/relationships/hyperlink" Target="http://en.wikipedia.org/wiki/Atrac" TargetMode="External"/><Relationship Id="rId5" Type="http://schemas.openxmlformats.org/officeDocument/2006/relationships/hyperlink" Target="http://en.wikipedia.org/wiki/Digital_Rights_Management" TargetMode="External"/><Relationship Id="rId4" Type="http://schemas.openxmlformats.org/officeDocument/2006/relationships/hyperlink" Target="http://en.wikipedia.org/wiki/Microsof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1.pn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6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6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 Id="rId4" Type="http://schemas.openxmlformats.org/officeDocument/2006/relationships/image" Target="../media/image112.jpeg"/></Relationships>
</file>

<file path=ppt/slides/_rels/slide6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image" Target="../media/image114.jpeg"/></Relationships>
</file>

<file path=ppt/slides/_rels/slide6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6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xml"/><Relationship Id="rId4" Type="http://schemas.openxmlformats.org/officeDocument/2006/relationships/image" Target="../media/image120.jpeg"/></Relationships>
</file>

<file path=ppt/slides/_rels/slide6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xml"/><Relationship Id="rId4" Type="http://schemas.openxmlformats.org/officeDocument/2006/relationships/image" Target="../media/image120.jpeg"/></Relationships>
</file>

<file path=ppt/slides/_rels/slide6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xml"/><Relationship Id="rId4" Type="http://schemas.openxmlformats.org/officeDocument/2006/relationships/image" Target="../media/image120.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2514600"/>
          </a:xfrm>
        </p:spPr>
        <p:txBody>
          <a:bodyPr>
            <a:normAutofit/>
          </a:bodyPr>
          <a:lstStyle/>
          <a:p>
            <a:r>
              <a:rPr lang="en-US" b="1" dirty="0" smtClean="0"/>
              <a:t>Analysis and implementation of Efficient </a:t>
            </a:r>
            <a:r>
              <a:rPr lang="en-US" b="1" dirty="0" smtClean="0"/>
              <a:t>Audio Watermarking.</a:t>
            </a:r>
            <a:r>
              <a:rPr lang="en-US" dirty="0" smtClean="0"/>
              <a:t/>
            </a:r>
            <a:br>
              <a:rPr lang="en-US" dirty="0" smtClean="0"/>
            </a:br>
            <a:endParaRPr lang="en-US" dirty="0"/>
          </a:p>
        </p:txBody>
      </p:sp>
      <p:sp>
        <p:nvSpPr>
          <p:cNvPr id="136193" name="Rectangle 1"/>
          <p:cNvSpPr>
            <a:spLocks noChangeArrowheads="1"/>
          </p:cNvSpPr>
          <p:nvPr/>
        </p:nvSpPr>
        <p:spPr bwMode="auto">
          <a:xfrm>
            <a:off x="0" y="4876800"/>
            <a:ext cx="4114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SUBMITTED BY: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latin typeface="Arial" pitchFamily="34" charset="0"/>
                <a:cs typeface="Arial" pitchFamily="34" charset="0"/>
              </a:rPr>
              <a:t>MUKESH SAHU</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COLLEGE ROLL NO: 16/E&amp;C/08</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UNIVERSITY ROLL NO. 10052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194" name="Rectangle 2"/>
          <p:cNvSpPr>
            <a:spLocks noChangeArrowheads="1"/>
          </p:cNvSpPr>
          <p:nvPr/>
        </p:nvSpPr>
        <p:spPr bwMode="auto">
          <a:xfrm>
            <a:off x="5410200" y="4648200"/>
            <a:ext cx="3429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Under the esteemed Guidance of:</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cs typeface="Arial" pitchFamily="34" charset="0"/>
              </a:rPr>
              <a:t>Mr.Rajesh</a:t>
            </a:r>
            <a:r>
              <a:rPr kumimoji="0" lang="en-US" sz="1600" b="1" i="0" u="none" strike="noStrike" cap="none" normalizeH="0" dirty="0" smtClean="0">
                <a:ln>
                  <a:noFill/>
                </a:ln>
                <a:solidFill>
                  <a:schemeClr val="tx1"/>
                </a:solidFill>
                <a:effectLst/>
                <a:latin typeface="Arial" pitchFamily="34" charset="0"/>
                <a:cs typeface="Arial" pitchFamily="34" charset="0"/>
              </a:rPr>
              <a:t> </a:t>
            </a:r>
            <a:r>
              <a:rPr kumimoji="0" lang="en-US" sz="1600" b="1" i="0" u="none" strike="noStrike" cap="none" normalizeH="0" dirty="0" err="1" smtClean="0">
                <a:ln>
                  <a:noFill/>
                </a:ln>
                <a:solidFill>
                  <a:schemeClr val="tx1"/>
                </a:solidFill>
                <a:effectLst/>
                <a:latin typeface="Arial" pitchFamily="34" charset="0"/>
                <a:cs typeface="Arial" pitchFamily="34" charset="0"/>
              </a:rPr>
              <a:t>Rohilla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(ASSOCIATE PROFESSOR)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ELECTRONICS AND COMMUNICATION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r>
              <a:rPr lang="en-US" b="1" dirty="0" smtClean="0"/>
              <a:t>Audio Watermarking Techniques</a:t>
            </a:r>
            <a:r>
              <a:rPr lang="en-US" dirty="0" smtClean="0"/>
              <a:t/>
            </a:r>
            <a:br>
              <a:rPr lang="en-US" dirty="0" smtClean="0"/>
            </a:br>
            <a:endParaRPr lang="en-US" dirty="0"/>
          </a:p>
        </p:txBody>
      </p:sp>
      <p:sp>
        <p:nvSpPr>
          <p:cNvPr id="3" name="Content Placeholder 2"/>
          <p:cNvSpPr>
            <a:spLocks noGrp="1"/>
          </p:cNvSpPr>
          <p:nvPr>
            <p:ph sz="quarter" idx="1"/>
          </p:nvPr>
        </p:nvSpPr>
        <p:spPr>
          <a:xfrm>
            <a:off x="457200" y="1066800"/>
            <a:ext cx="8229600" cy="5257800"/>
          </a:xfrm>
        </p:spPr>
        <p:txBody>
          <a:bodyPr>
            <a:normAutofit/>
          </a:bodyPr>
          <a:lstStyle/>
          <a:p>
            <a:pPr algn="just"/>
            <a:r>
              <a:rPr lang="en-US" dirty="0" smtClean="0"/>
              <a:t>Digital watermarking is the process of attaching the identity of a copyright owner to a digital audio work that is difficult to remove.</a:t>
            </a:r>
          </a:p>
          <a:p>
            <a:endParaRPr lang="en-US" dirty="0" smtClean="0"/>
          </a:p>
          <a:p>
            <a:pPr algn="just"/>
            <a:r>
              <a:rPr lang="en-US" dirty="0" smtClean="0"/>
              <a:t>There are many challenges to audio watermarking. The technical requirements are that the watermark does not add distortion, be audible in the signal, be robust against further audio processing, be not removable by attacks designed to separate the watermarking from the audio illegally and it must also be easily identifiable by a decoding mechanism.</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0"/>
            <a:ext cx="8229600" cy="1143000"/>
          </a:xfrm>
        </p:spPr>
        <p:txBody>
          <a:bodyPr/>
          <a:lstStyle/>
          <a:p>
            <a:pPr>
              <a:buNone/>
            </a:pPr>
            <a:r>
              <a:rPr lang="en-US" dirty="0" smtClean="0"/>
              <a:t>Overview of an audio watermarking system (</a:t>
            </a:r>
            <a:r>
              <a:rPr lang="en-US" dirty="0" err="1" smtClean="0"/>
              <a:t>Neubauer</a:t>
            </a:r>
            <a:r>
              <a:rPr lang="en-US" dirty="0" smtClean="0"/>
              <a:t> and </a:t>
            </a:r>
            <a:r>
              <a:rPr lang="en-US" dirty="0" err="1" smtClean="0"/>
              <a:t>Herre</a:t>
            </a:r>
            <a:r>
              <a:rPr lang="en-US" dirty="0" smtClean="0"/>
              <a:t>, 1998)</a:t>
            </a:r>
          </a:p>
          <a:p>
            <a:endParaRPr lang="en-US" dirty="0"/>
          </a:p>
        </p:txBody>
      </p:sp>
      <p:pic>
        <p:nvPicPr>
          <p:cNvPr id="4" name="Picture 3" descr="http://www.musemagic.com/images/Image26.gif"/>
          <p:cNvPicPr/>
          <p:nvPr/>
        </p:nvPicPr>
        <p:blipFill>
          <a:blip r:embed="rId2" cstate="print"/>
          <a:srcRect/>
          <a:stretch>
            <a:fillRect/>
          </a:stretch>
        </p:blipFill>
        <p:spPr bwMode="auto">
          <a:xfrm>
            <a:off x="533400" y="838200"/>
            <a:ext cx="7924800" cy="3657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000" dirty="0" smtClean="0"/>
              <a:t>Requirements of Audio Watermarking</a:t>
            </a:r>
            <a:endParaRPr lang="en-US" sz="4000" dirty="0"/>
          </a:p>
        </p:txBody>
      </p:sp>
      <p:sp>
        <p:nvSpPr>
          <p:cNvPr id="3" name="Content Placeholder 2"/>
          <p:cNvSpPr>
            <a:spLocks noGrp="1"/>
          </p:cNvSpPr>
          <p:nvPr>
            <p:ph sz="quarter" idx="1"/>
          </p:nvPr>
        </p:nvSpPr>
        <p:spPr>
          <a:xfrm>
            <a:off x="457200" y="1524000"/>
            <a:ext cx="8229600" cy="4800600"/>
          </a:xfrm>
        </p:spPr>
        <p:txBody>
          <a:bodyPr/>
          <a:lstStyle/>
          <a:p>
            <a:r>
              <a:rPr lang="en-US" dirty="0" smtClean="0"/>
              <a:t>Inaudible</a:t>
            </a:r>
          </a:p>
          <a:p>
            <a:r>
              <a:rPr lang="en-US" dirty="0" smtClean="0"/>
              <a:t>Survives Additional Audio Processing</a:t>
            </a:r>
          </a:p>
          <a:p>
            <a:r>
              <a:rPr lang="en-US" dirty="0" smtClean="0"/>
              <a:t>Survives Bitstream and Post processing Audio Editing</a:t>
            </a:r>
          </a:p>
          <a:p>
            <a:r>
              <a:rPr lang="en-US" dirty="0" smtClean="0"/>
              <a:t>Support for Multiple Applications</a:t>
            </a:r>
          </a:p>
          <a:p>
            <a:r>
              <a:rPr lang="en-US" dirty="0" smtClean="0"/>
              <a:t>Bound to the Original Digital Audio</a:t>
            </a:r>
          </a:p>
          <a:p>
            <a:r>
              <a:rPr lang="en-US" dirty="0" smtClean="0"/>
              <a:t>Easily Extracted by Detection Algorithm</a:t>
            </a:r>
          </a:p>
          <a:p>
            <a:r>
              <a:rPr lang="en-US" dirty="0" smtClean="0"/>
              <a:t>Destroys Artistic work upon attack</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Watermarking Detection</a:t>
            </a:r>
            <a:endParaRPr lang="en-US" dirty="0"/>
          </a:p>
        </p:txBody>
      </p:sp>
      <p:sp>
        <p:nvSpPr>
          <p:cNvPr id="3" name="Content Placeholder 2"/>
          <p:cNvSpPr>
            <a:spLocks noGrp="1"/>
          </p:cNvSpPr>
          <p:nvPr>
            <p:ph sz="quarter" idx="1"/>
          </p:nvPr>
        </p:nvSpPr>
        <p:spPr/>
        <p:txBody>
          <a:bodyPr/>
          <a:lstStyle/>
          <a:p>
            <a:pPr algn="just"/>
            <a:r>
              <a:rPr lang="en-US" dirty="0" smtClean="0"/>
              <a:t>There are two ways that a pirate can defeat a watermarking scheme. The first is to manipulate the audio signal to make all watermarks undetectable by any recovery mechanism. The second is to create a situation where the watermarking detection algorithm generates a false result that is equal to the probability of a true result (Boney, et al., 1996).</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dirty="0" smtClean="0"/>
              <a:t>What Watermarking Should Not Be</a:t>
            </a:r>
            <a:endParaRPr lang="en-US" dirty="0"/>
          </a:p>
        </p:txBody>
      </p:sp>
      <p:sp>
        <p:nvSpPr>
          <p:cNvPr id="3" name="Content Placeholder 2"/>
          <p:cNvSpPr>
            <a:spLocks noGrp="1"/>
          </p:cNvSpPr>
          <p:nvPr>
            <p:ph sz="quarter" idx="1"/>
          </p:nvPr>
        </p:nvSpPr>
        <p:spPr>
          <a:xfrm>
            <a:off x="457200" y="1371600"/>
            <a:ext cx="8229600" cy="4953000"/>
          </a:xfrm>
        </p:spPr>
        <p:txBody>
          <a:bodyPr>
            <a:normAutofit fontScale="92500" lnSpcReduction="10000"/>
          </a:bodyPr>
          <a:lstStyle/>
          <a:p>
            <a:pPr algn="just"/>
            <a:r>
              <a:rPr lang="en-US" dirty="0" smtClean="0"/>
              <a:t>There are certain watermarking techniques that should not be used. For example, any watermarking that always places the data into one frequency bin should not be utilized. The reason for this is, as a pirate, it is very easy for one to design a low pass filter, a high pass filter or a band reject filter that simply removes the watermark. Also, it is apparent that this sort of watermark automatically degrades the original audio signal.</a:t>
            </a:r>
          </a:p>
          <a:p>
            <a:pPr algn="just"/>
            <a:r>
              <a:rPr lang="en-US" dirty="0" smtClean="0"/>
              <a:t>Another poor technique is to place the watermark in moments of time where it does not matter that it is audible (so much). For example, in-between songs on a CD or in a place in the audio where the quality of the original work is so poor that the watermarked audio quality is as bad as the song. Again, this is an unacceptable technique. Simple audio editing tools could easily remove the watermark.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Audio Watermarking Techniques</a:t>
            </a:r>
            <a:endParaRPr lang="en-US" dirty="0"/>
          </a:p>
        </p:txBody>
      </p:sp>
      <p:sp>
        <p:nvSpPr>
          <p:cNvPr id="3" name="Content Placeholder 2"/>
          <p:cNvSpPr>
            <a:spLocks noGrp="1"/>
          </p:cNvSpPr>
          <p:nvPr>
            <p:ph sz="quarter" idx="1"/>
          </p:nvPr>
        </p:nvSpPr>
        <p:spPr/>
        <p:txBody>
          <a:bodyPr/>
          <a:lstStyle/>
          <a:p>
            <a:r>
              <a:rPr lang="en-US" dirty="0" smtClean="0"/>
              <a:t>Watermarking in the Time Domain</a:t>
            </a:r>
          </a:p>
          <a:p>
            <a:endParaRPr lang="en-US" dirty="0" smtClean="0"/>
          </a:p>
          <a:p>
            <a:endParaRPr lang="en-US" dirty="0" smtClean="0"/>
          </a:p>
          <a:p>
            <a:endParaRPr lang="en-US" dirty="0" smtClean="0"/>
          </a:p>
          <a:p>
            <a:r>
              <a:rPr lang="en-US" dirty="0" smtClean="0"/>
              <a:t>Watermarking in the Frequency Domain</a:t>
            </a:r>
          </a:p>
          <a:p>
            <a:endParaRPr lang="en-US" dirty="0" smtClean="0"/>
          </a:p>
          <a:p>
            <a:endParaRPr lang="en-US" dirty="0" smtClean="0"/>
          </a:p>
          <a:p>
            <a:r>
              <a:rPr lang="en-US" dirty="0" smtClean="0"/>
              <a:t>Watermarking in the Compressed Domain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Watermarking in the Time Domain</a:t>
            </a:r>
          </a:p>
        </p:txBody>
      </p:sp>
      <p:sp>
        <p:nvSpPr>
          <p:cNvPr id="3" name="Content Placeholder 2"/>
          <p:cNvSpPr>
            <a:spLocks noGrp="1"/>
          </p:cNvSpPr>
          <p:nvPr>
            <p:ph sz="quarter" idx="1"/>
          </p:nvPr>
        </p:nvSpPr>
        <p:spPr/>
        <p:txBody>
          <a:bodyPr/>
          <a:lstStyle/>
          <a:p>
            <a:r>
              <a:rPr lang="en-US" dirty="0" smtClean="0"/>
              <a:t>Changing the Least Significant Bits of Each Sample</a:t>
            </a:r>
          </a:p>
          <a:p>
            <a:pPr>
              <a:buNone/>
            </a:pPr>
            <a:endParaRPr lang="en-US" dirty="0" smtClean="0"/>
          </a:p>
          <a:p>
            <a:r>
              <a:rPr lang="en-US" dirty="0" smtClean="0"/>
              <a:t>Pyschoacoustic Models to Perform Clear text Marking</a:t>
            </a:r>
          </a:p>
          <a:p>
            <a:pPr>
              <a:buNone/>
            </a:pPr>
            <a:endParaRPr lang="en-US" dirty="0" smtClean="0"/>
          </a:p>
          <a:p>
            <a:r>
              <a:rPr lang="en-US" dirty="0" smtClean="0"/>
              <a:t>Echo Data Hiding</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Changing the Least Significant Bits of Each Sample</a:t>
            </a:r>
            <a:endParaRPr lang="en-US" dirty="0"/>
          </a:p>
        </p:txBody>
      </p:sp>
      <p:pic>
        <p:nvPicPr>
          <p:cNvPr id="4" name="Content Placeholder 3" descr="http://www.musemagic.com/images/Image27.gif"/>
          <p:cNvPicPr>
            <a:picLocks noGrp="1"/>
          </p:cNvPicPr>
          <p:nvPr>
            <p:ph sz="quarter" idx="1"/>
          </p:nvPr>
        </p:nvPicPr>
        <p:blipFill>
          <a:blip r:embed="rId2" cstate="print"/>
          <a:srcRect/>
          <a:stretch>
            <a:fillRect/>
          </a:stretch>
        </p:blipFill>
        <p:spPr bwMode="auto">
          <a:xfrm>
            <a:off x="936602" y="2381373"/>
            <a:ext cx="2111398" cy="514227"/>
          </a:xfrm>
          <a:prstGeom prst="rect">
            <a:avLst/>
          </a:prstGeom>
          <a:noFill/>
          <a:ln w="9525">
            <a:noFill/>
            <a:miter lim="800000"/>
            <a:headEnd/>
            <a:tailEnd/>
          </a:ln>
        </p:spPr>
      </p:pic>
      <p:pic>
        <p:nvPicPr>
          <p:cNvPr id="5" name="Picture 4" descr="http://www.musemagic.com/images/Image28.gif"/>
          <p:cNvPicPr/>
          <p:nvPr/>
        </p:nvPicPr>
        <p:blipFill>
          <a:blip r:embed="rId3" cstate="print"/>
          <a:srcRect/>
          <a:stretch>
            <a:fillRect/>
          </a:stretch>
        </p:blipFill>
        <p:spPr bwMode="auto">
          <a:xfrm>
            <a:off x="914400" y="3124200"/>
            <a:ext cx="2133600" cy="762000"/>
          </a:xfrm>
          <a:prstGeom prst="rect">
            <a:avLst/>
          </a:prstGeom>
          <a:noFill/>
          <a:ln w="9525">
            <a:noFill/>
            <a:miter lim="800000"/>
            <a:headEnd/>
            <a:tailEnd/>
          </a:ln>
        </p:spPr>
      </p:pic>
      <p:pic>
        <p:nvPicPr>
          <p:cNvPr id="6" name="Picture 5" descr="http://www.musemagic.com/images/Image29.gif"/>
          <p:cNvPicPr/>
          <p:nvPr/>
        </p:nvPicPr>
        <p:blipFill>
          <a:blip r:embed="rId4" cstate="print"/>
          <a:srcRect/>
          <a:stretch>
            <a:fillRect/>
          </a:stretch>
        </p:blipFill>
        <p:spPr bwMode="auto">
          <a:xfrm>
            <a:off x="914400" y="4267200"/>
            <a:ext cx="2667000" cy="762000"/>
          </a:xfrm>
          <a:prstGeom prst="rect">
            <a:avLst/>
          </a:prstGeom>
          <a:noFill/>
          <a:ln w="9525">
            <a:noFill/>
            <a:miter lim="800000"/>
            <a:headEnd/>
            <a:tailEnd/>
          </a:ln>
        </p:spPr>
      </p:pic>
      <p:pic>
        <p:nvPicPr>
          <p:cNvPr id="7" name="Picture 6" descr="http://www.musemagic.com/images/Image30.gif"/>
          <p:cNvPicPr/>
          <p:nvPr/>
        </p:nvPicPr>
        <p:blipFill>
          <a:blip r:embed="rId5" cstate="print"/>
          <a:srcRect/>
          <a:stretch>
            <a:fillRect/>
          </a:stretch>
        </p:blipFill>
        <p:spPr bwMode="auto">
          <a:xfrm>
            <a:off x="4572000" y="2362200"/>
            <a:ext cx="3505200" cy="685800"/>
          </a:xfrm>
          <a:prstGeom prst="rect">
            <a:avLst/>
          </a:prstGeom>
          <a:noFill/>
          <a:ln w="9525">
            <a:noFill/>
            <a:miter lim="800000"/>
            <a:headEnd/>
            <a:tailEnd/>
          </a:ln>
        </p:spPr>
      </p:pic>
      <p:pic>
        <p:nvPicPr>
          <p:cNvPr id="8" name="Picture 7" descr="http://www.musemagic.com/images/Image31.gif"/>
          <p:cNvPicPr/>
          <p:nvPr/>
        </p:nvPicPr>
        <p:blipFill>
          <a:blip r:embed="rId6" cstate="print"/>
          <a:srcRect/>
          <a:stretch>
            <a:fillRect/>
          </a:stretch>
        </p:blipFill>
        <p:spPr bwMode="auto">
          <a:xfrm>
            <a:off x="5486400" y="3352800"/>
            <a:ext cx="838200" cy="762000"/>
          </a:xfrm>
          <a:prstGeom prst="rect">
            <a:avLst/>
          </a:prstGeom>
          <a:noFill/>
          <a:ln w="9525">
            <a:noFill/>
            <a:miter lim="800000"/>
            <a:headEnd/>
            <a:tailEnd/>
          </a:ln>
        </p:spPr>
      </p:pic>
      <p:pic>
        <p:nvPicPr>
          <p:cNvPr id="9" name="Picture 8" descr="http://www.musemagic.com/images/Image32.gif"/>
          <p:cNvPicPr/>
          <p:nvPr/>
        </p:nvPicPr>
        <p:blipFill>
          <a:blip r:embed="rId7" cstate="print"/>
          <a:srcRect/>
          <a:stretch>
            <a:fillRect/>
          </a:stretch>
        </p:blipFill>
        <p:spPr bwMode="auto">
          <a:xfrm>
            <a:off x="5029200" y="4572000"/>
            <a:ext cx="2438400" cy="1219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2293" y="350124"/>
            <a:ext cx="909941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fontAlgn="base">
              <a:lnSpc>
                <a:spcPct val="100000"/>
              </a:lnSpc>
              <a:spcAft>
                <a:spcPct val="0"/>
              </a:spcAft>
              <a:buClrTx/>
              <a:buSzTx/>
              <a:tabLst/>
            </a:pPr>
            <a:r>
              <a:rPr lang="en-US" sz="2800" dirty="0" smtClean="0"/>
              <a:t>Pyschoacoustic Models to Perform Clear text Marking</a:t>
            </a:r>
          </a:p>
        </p:txBody>
      </p:sp>
      <p:sp>
        <p:nvSpPr>
          <p:cNvPr id="3" name="Content Placeholder 2"/>
          <p:cNvSpPr>
            <a:spLocks noGrp="1"/>
          </p:cNvSpPr>
          <p:nvPr>
            <p:ph sz="quarter" idx="1"/>
          </p:nvPr>
        </p:nvSpPr>
        <p:spPr/>
        <p:txBody>
          <a:bodyPr/>
          <a:lstStyle/>
          <a:p>
            <a:r>
              <a:rPr lang="en-US" dirty="0" smtClean="0"/>
              <a:t>Many watermarking techniques use psychoacoustic modeling to properly place the watermark. Often the watermark itself is represented by a shift keying technique, such as amplitude-shift keying or frequency-shift keying (</a:t>
            </a:r>
            <a:r>
              <a:rPr lang="en-US" dirty="0" err="1" smtClean="0"/>
              <a:t>Lathi</a:t>
            </a:r>
            <a:r>
              <a:rPr lang="en-US" dirty="0" smtClean="0"/>
              <a:t>, 1983). Usually the </a:t>
            </a:r>
            <a:r>
              <a:rPr lang="en-US" dirty="0" err="1" smtClean="0"/>
              <a:t>sinusoidally</a:t>
            </a:r>
            <a:r>
              <a:rPr lang="en-US" dirty="0" smtClean="0"/>
              <a:t> represented data is placed where the masking property of psychoacoustic models can be utilized.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Echo Data Hiding</a:t>
            </a:r>
            <a:endParaRPr lang="en-US" dirty="0"/>
          </a:p>
        </p:txBody>
      </p:sp>
      <p:sp>
        <p:nvSpPr>
          <p:cNvPr id="3" name="Content Placeholder 2"/>
          <p:cNvSpPr>
            <a:spLocks noGrp="1"/>
          </p:cNvSpPr>
          <p:nvPr>
            <p:ph sz="quarter" idx="1"/>
          </p:nvPr>
        </p:nvSpPr>
        <p:spPr>
          <a:xfrm>
            <a:off x="457200" y="1066800"/>
            <a:ext cx="8229600" cy="5257800"/>
          </a:xfrm>
        </p:spPr>
        <p:txBody>
          <a:bodyPr>
            <a:normAutofit/>
          </a:bodyPr>
          <a:lstStyle/>
          <a:p>
            <a:r>
              <a:rPr lang="en-US" dirty="0" smtClean="0"/>
              <a:t>Echo data hiding is the idea of placing data very close, i.e. within microseconds, of the original signal in the time domain. (Bender, et al., 1996) Echo data hiding uses three parameters, initial amplitude, decay rate and offset. Figure illustrates the elements of the technique. The delay plus offset is set at 1/1000 second. This equates to 1ms, which is below the lowest known delay of two signals the human ear can hear as separate. Then the delta is an additional time that is also below perceived signal separation. Thus both a zero and a one will not be perceived with the original signal. This is assuming that the amplitude of the added data is below the amplitude of the original signal.</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       Digital Watermarking</a:t>
            </a:r>
            <a:endParaRPr lang="en-SG" dirty="0"/>
          </a:p>
        </p:txBody>
      </p:sp>
      <p:sp>
        <p:nvSpPr>
          <p:cNvPr id="3" name="Content Placeholder 2"/>
          <p:cNvSpPr>
            <a:spLocks noGrp="1"/>
          </p:cNvSpPr>
          <p:nvPr>
            <p:ph sz="quarter" idx="1"/>
          </p:nvPr>
        </p:nvSpPr>
        <p:spPr/>
        <p:txBody>
          <a:bodyPr>
            <a:normAutofit/>
          </a:bodyPr>
          <a:lstStyle/>
          <a:p>
            <a:pPr>
              <a:lnSpc>
                <a:spcPct val="90000"/>
              </a:lnSpc>
              <a:buFont typeface="Wingdings" pitchFamily="2" charset="2"/>
              <a:buChar char="q"/>
            </a:pPr>
            <a:r>
              <a:rPr lang="en-US" sz="2400" dirty="0" smtClean="0">
                <a:latin typeface="Arial" pitchFamily="34" charset="0"/>
                <a:cs typeface="Arial" pitchFamily="34" charset="0"/>
              </a:rPr>
              <a:t>Technique which allows an individual to add hidden copyright notices or other verification messages to digital media</a:t>
            </a:r>
          </a:p>
          <a:p>
            <a:pPr>
              <a:lnSpc>
                <a:spcPct val="90000"/>
              </a:lnSpc>
              <a:buFont typeface="Wingdings" pitchFamily="2" charset="2"/>
              <a:buNone/>
            </a:pPr>
            <a:endParaRPr lang="en-US" sz="2400" dirty="0" smtClean="0">
              <a:latin typeface="Arial" pitchFamily="34" charset="0"/>
              <a:cs typeface="Arial" pitchFamily="34" charset="0"/>
            </a:endParaRPr>
          </a:p>
          <a:p>
            <a:pPr lvl="1">
              <a:lnSpc>
                <a:spcPct val="90000"/>
              </a:lnSpc>
            </a:pPr>
            <a:r>
              <a:rPr lang="en-US" sz="2000" dirty="0" smtClean="0">
                <a:latin typeface="Arial" pitchFamily="34" charset="0"/>
                <a:cs typeface="Arial" pitchFamily="34" charset="0"/>
              </a:rPr>
              <a:t>Message is a group of bits describing information pertaining to the signal or its author</a:t>
            </a:r>
          </a:p>
          <a:p>
            <a:pPr>
              <a:lnSpc>
                <a:spcPct val="90000"/>
              </a:lnSpc>
              <a:buFont typeface="Wingdings" pitchFamily="2" charset="2"/>
              <a:buNone/>
            </a:pPr>
            <a:endParaRPr lang="en-US" sz="2400" dirty="0" smtClean="0">
              <a:latin typeface="Arial" pitchFamily="34" charset="0"/>
              <a:cs typeface="Arial" pitchFamily="34" charset="0"/>
            </a:endParaRPr>
          </a:p>
          <a:p>
            <a:pPr>
              <a:lnSpc>
                <a:spcPct val="90000"/>
              </a:lnSpc>
              <a:buFont typeface="Wingdings" pitchFamily="2" charset="2"/>
              <a:buChar char="q"/>
            </a:pPr>
            <a:r>
              <a:rPr lang="en-US" sz="2400" dirty="0" smtClean="0">
                <a:latin typeface="Arial" pitchFamily="34" charset="0"/>
                <a:cs typeface="Arial" pitchFamily="34" charset="0"/>
              </a:rPr>
              <a:t>Embedding of unobtrusive (unnoticeable) marks or labels that can be represented in bits in digital content</a:t>
            </a:r>
          </a:p>
          <a:p>
            <a:pPr>
              <a:lnSpc>
                <a:spcPct val="90000"/>
              </a:lnSpc>
              <a:buFont typeface="Wingdings" pitchFamily="2" charset="2"/>
              <a:buNone/>
            </a:pPr>
            <a:endParaRPr lang="en-US" sz="2400" dirty="0" smtClean="0">
              <a:latin typeface="Arial" pitchFamily="34" charset="0"/>
              <a:cs typeface="Arial" pitchFamily="34" charset="0"/>
            </a:endParaRPr>
          </a:p>
          <a:p>
            <a:pPr lvl="1">
              <a:lnSpc>
                <a:spcPct val="90000"/>
              </a:lnSpc>
            </a:pPr>
            <a:r>
              <a:rPr lang="en-US" sz="2000" dirty="0" smtClean="0">
                <a:latin typeface="Arial" pitchFamily="34" charset="0"/>
                <a:cs typeface="Arial" pitchFamily="34" charset="0"/>
              </a:rPr>
              <a:t>Embedded marks are generally invisible (or imperceptible) but can be detected or extracted</a:t>
            </a:r>
          </a:p>
          <a:p>
            <a:pPr>
              <a:buNone/>
            </a:pPr>
            <a:endParaRPr lang="en-S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musemagic.com/images/Image33.gif"/>
          <p:cNvPicPr>
            <a:picLocks noGrp="1"/>
          </p:cNvPicPr>
          <p:nvPr>
            <p:ph sz="quarter" idx="1"/>
          </p:nvPr>
        </p:nvPicPr>
        <p:blipFill>
          <a:blip r:embed="rId2" cstate="print"/>
          <a:srcRect/>
          <a:stretch>
            <a:fillRect/>
          </a:stretch>
        </p:blipFill>
        <p:spPr bwMode="auto">
          <a:xfrm>
            <a:off x="4343400" y="1295400"/>
            <a:ext cx="3733800" cy="3733800"/>
          </a:xfrm>
          <a:prstGeom prst="rect">
            <a:avLst/>
          </a:prstGeom>
          <a:noFill/>
          <a:ln w="9525">
            <a:noFill/>
            <a:miter lim="800000"/>
            <a:headEnd/>
            <a:tailEnd/>
          </a:ln>
        </p:spPr>
      </p:pic>
      <p:pic>
        <p:nvPicPr>
          <p:cNvPr id="5" name="Picture 4" descr="http://www.musemagic.com/images/Image36.gif"/>
          <p:cNvPicPr/>
          <p:nvPr/>
        </p:nvPicPr>
        <p:blipFill>
          <a:blip r:embed="rId3" cstate="print"/>
          <a:srcRect/>
          <a:stretch>
            <a:fillRect/>
          </a:stretch>
        </p:blipFill>
        <p:spPr bwMode="auto">
          <a:xfrm>
            <a:off x="533400" y="2438400"/>
            <a:ext cx="3591560" cy="1602105"/>
          </a:xfrm>
          <a:prstGeom prst="rect">
            <a:avLst/>
          </a:prstGeom>
          <a:noFill/>
          <a:ln w="9525">
            <a:noFill/>
            <a:miter lim="800000"/>
            <a:headEnd/>
            <a:tailEnd/>
          </a:ln>
        </p:spPr>
      </p:pic>
      <p:sp>
        <p:nvSpPr>
          <p:cNvPr id="6" name="TextBox 5"/>
          <p:cNvSpPr txBox="1"/>
          <p:nvPr/>
        </p:nvSpPr>
        <p:spPr>
          <a:xfrm>
            <a:off x="2057400" y="838200"/>
            <a:ext cx="4876800" cy="369332"/>
          </a:xfrm>
          <a:prstGeom prst="rect">
            <a:avLst/>
          </a:prstGeom>
          <a:noFill/>
        </p:spPr>
        <p:txBody>
          <a:bodyPr wrap="square" rtlCol="0">
            <a:spAutoFit/>
          </a:bodyPr>
          <a:lstStyle/>
          <a:p>
            <a:r>
              <a:rPr lang="en-US" dirty="0" smtClean="0"/>
              <a:t>Figure: echo data hiding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Watermarking in the Frequency Domain</a:t>
            </a:r>
            <a:endParaRPr lang="en-US" dirty="0"/>
          </a:p>
        </p:txBody>
      </p:sp>
      <p:sp>
        <p:nvSpPr>
          <p:cNvPr id="3" name="Content Placeholder 2"/>
          <p:cNvSpPr>
            <a:spLocks noGrp="1"/>
          </p:cNvSpPr>
          <p:nvPr>
            <p:ph sz="quarter" idx="1"/>
          </p:nvPr>
        </p:nvSpPr>
        <p:spPr/>
        <p:txBody>
          <a:bodyPr/>
          <a:lstStyle/>
          <a:p>
            <a:r>
              <a:rPr lang="en-US" dirty="0" smtClean="0"/>
              <a:t>Phase Coding </a:t>
            </a:r>
          </a:p>
          <a:p>
            <a:r>
              <a:rPr lang="en-US" dirty="0" smtClean="0"/>
              <a:t>Spread Spectrum</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 Coding </a:t>
            </a:r>
            <a:br>
              <a:rPr lang="en-US" dirty="0" smtClean="0"/>
            </a:br>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r>
              <a:rPr lang="en-US" dirty="0" smtClean="0"/>
              <a:t>Phase Coding can be an exceptional coding method. When the phase differential between the original signal and the modified one is kept small, it maintains close to the original un-watermarked audio's signal to perceived noise ratio (Bender, et al, 1996).</a:t>
            </a:r>
          </a:p>
          <a:p>
            <a:r>
              <a:rPr lang="en-US" dirty="0" smtClean="0"/>
              <a:t>The idea behind phase coding is to hide the data by exchanging the original phase of the signal with the phase of the binary watermark plus the differential of the original audio phase. In a way, it is differential coding plus an binary phase offset. The reason for this is a randomly generated binary stream is a square wave. A square wave always possesses a phase of or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Spread Spectrum</a:t>
            </a:r>
            <a:r>
              <a:rPr lang="en-US" b="1" dirty="0" smtClean="0"/>
              <a:t/>
            </a:r>
            <a:br>
              <a:rPr lang="en-US" b="1" dirty="0" smtClean="0"/>
            </a:br>
            <a:endParaRPr lang="en-US" dirty="0"/>
          </a:p>
        </p:txBody>
      </p:sp>
      <p:sp>
        <p:nvSpPr>
          <p:cNvPr id="3" name="Content Placeholder 2"/>
          <p:cNvSpPr>
            <a:spLocks noGrp="1"/>
          </p:cNvSpPr>
          <p:nvPr>
            <p:ph sz="quarter" idx="1"/>
          </p:nvPr>
        </p:nvSpPr>
        <p:spPr>
          <a:xfrm>
            <a:off x="457200" y="1295400"/>
            <a:ext cx="8229600" cy="5029200"/>
          </a:xfrm>
        </p:spPr>
        <p:txBody>
          <a:bodyPr>
            <a:normAutofit/>
          </a:bodyPr>
          <a:lstStyle/>
          <a:p>
            <a:r>
              <a:rPr lang="en-US" dirty="0" smtClean="0"/>
              <a:t>Spread spectrum is the technique of spreading data over the frequency spectrum of the original signal. There are two types of categories for spread spectrum, frequency hopping and direct sequence. Both types of spread spectrum require that the transmitter and receiver are synchronized. Frequency hopping is basically moving about the spectra in a pseudo random pattern. The frequency spectra is divided into bands and then the signal to be hidden is moved from one band to another in rapid succession. Direction sequence, is the multiplication of the original audio signal by a binary sequence in the encoder.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Watermarking in the Compressed Domain </a:t>
            </a:r>
            <a:endParaRPr lang="en-US" dirty="0"/>
          </a:p>
        </p:txBody>
      </p:sp>
      <p:sp>
        <p:nvSpPr>
          <p:cNvPr id="3" name="Content Placeholder 2"/>
          <p:cNvSpPr>
            <a:spLocks noGrp="1"/>
          </p:cNvSpPr>
          <p:nvPr>
            <p:ph sz="quarter" idx="1"/>
          </p:nvPr>
        </p:nvSpPr>
        <p:spPr/>
        <p:txBody>
          <a:bodyPr>
            <a:normAutofit/>
          </a:bodyPr>
          <a:lstStyle/>
          <a:p>
            <a:r>
              <a:rPr lang="en-US" dirty="0" smtClean="0"/>
              <a:t>Compressed domain watermarking means manipulation of the bitstream. This implies that one does not change the original bitstream syntax. The example given by (Lacy, et al., 1998) is to apply a data envelope to an MPEG-2 Advanced Audio Coding (AAC) bitstream. There are other techniques to hide data in the bitstream and also MIDI data hiding techniques. The main point is to make decoding the bitstream dependent on the watermark existing in it. </a:t>
            </a:r>
          </a:p>
          <a:p>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8229600" cy="2362200"/>
          </a:xfrm>
        </p:spPr>
        <p:txBody>
          <a:bodyPr>
            <a:normAutofit/>
          </a:bodyPr>
          <a:lstStyle/>
          <a:p>
            <a:r>
              <a:rPr lang="en-US" b="1" dirty="0" smtClean="0"/>
              <a:t>FUNDAMENTAL THEORY OF PROPOSED ALGORITHM</a:t>
            </a:r>
            <a:r>
              <a:rPr lang="en-US" dirty="0" smtClean="0"/>
              <a:t/>
            </a:r>
            <a:br>
              <a:rPr lang="en-US" dirty="0" smtClean="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lvl="0"/>
            <a:r>
              <a:rPr lang="en-US" dirty="0" smtClean="0">
                <a:hlinkClick r:id="rId2" tooltip="Mp3"/>
              </a:rPr>
              <a:t>mp3</a:t>
            </a:r>
            <a:r>
              <a:rPr lang="en-US" dirty="0" smtClean="0"/>
              <a:t> – MPEG Layer-3 format is the most popular format for downloading and storing music. By eliminating portions of the audio file that are essentially inaudible, mp3 files are compressed to roughly one-tenth the size of an equivalent PCM file while maintaining good audio quality.</a:t>
            </a:r>
          </a:p>
          <a:p>
            <a:pPr lvl="0"/>
            <a:r>
              <a:rPr lang="en-US" dirty="0" smtClean="0">
                <a:hlinkClick r:id="rId3" tooltip="Windows Media Audio"/>
              </a:rPr>
              <a:t>wma</a:t>
            </a:r>
            <a:r>
              <a:rPr lang="en-US" dirty="0" smtClean="0"/>
              <a:t> – the popular Windows Media Audio format owned by </a:t>
            </a:r>
            <a:r>
              <a:rPr lang="en-US" dirty="0" smtClean="0">
                <a:hlinkClick r:id="rId4" tooltip="Microsoft"/>
              </a:rPr>
              <a:t>Microsoft</a:t>
            </a:r>
            <a:r>
              <a:rPr lang="en-US" dirty="0" smtClean="0"/>
              <a:t>. Designed with </a:t>
            </a:r>
            <a:r>
              <a:rPr lang="en-US" dirty="0" smtClean="0">
                <a:hlinkClick r:id="rId5" tooltip="Digital Rights Management"/>
              </a:rPr>
              <a:t>Digital Rights Management</a:t>
            </a:r>
            <a:r>
              <a:rPr lang="en-US" dirty="0" smtClean="0"/>
              <a:t> (DRM) abilities for copy protection.</a:t>
            </a:r>
          </a:p>
          <a:p>
            <a:pPr lvl="0"/>
            <a:r>
              <a:rPr lang="en-US" dirty="0" err="1" smtClean="0">
                <a:hlinkClick r:id="rId6" tooltip="Atrac"/>
              </a:rPr>
              <a:t>atrac</a:t>
            </a:r>
            <a:r>
              <a:rPr lang="en-US" dirty="0" smtClean="0"/>
              <a:t> (.wav) – the older style Sony ATRAC format. It always has a .wav file extension. To open these files simply install the ATRAC3 drivers.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Synchronization Code (Barkers Code)</a:t>
            </a:r>
            <a:endParaRPr lang="en-US" dirty="0"/>
          </a:p>
        </p:txBody>
      </p:sp>
      <p:sp>
        <p:nvSpPr>
          <p:cNvPr id="3" name="Content Placeholder 2"/>
          <p:cNvSpPr>
            <a:spLocks noGrp="1"/>
          </p:cNvSpPr>
          <p:nvPr>
            <p:ph sz="quarter" idx="1"/>
          </p:nvPr>
        </p:nvSpPr>
        <p:spPr>
          <a:xfrm>
            <a:off x="457200" y="1600200"/>
            <a:ext cx="8229600" cy="4724400"/>
          </a:xfrm>
        </p:spPr>
        <p:txBody>
          <a:bodyPr>
            <a:normAutofit/>
          </a:bodyPr>
          <a:lstStyle/>
          <a:p>
            <a:r>
              <a:rPr lang="en-US" dirty="0" smtClean="0"/>
              <a:t>Synchronization is one of the key issues of audio watermarking and losing synchronization cause false detection. Time scale and frequency scale modification can cause lost of synchronization. So there is need of an exact synchronization algorithm based on robust synchronization code.</a:t>
            </a:r>
          </a:p>
          <a:p>
            <a:r>
              <a:rPr lang="en-US" dirty="0" smtClean="0"/>
              <a:t>Several reasons which contribute to false synchronization code are: a) The style of synchronization code, b) the length of synchronization code, b) the probability of “0” and “1” in synchronization code.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096000"/>
          </a:xfrm>
        </p:spPr>
        <p:txBody>
          <a:bodyPr/>
          <a:lstStyle/>
          <a:p>
            <a:r>
              <a:rPr lang="en-US" dirty="0" smtClean="0"/>
              <a:t>Barkers codes embedded in the proposed scheme as synchronization code satisfy above mentioned criteria to prevent false synchronization. A Barker code is a sequence of N values of +1 and −1, </a:t>
            </a:r>
            <a:r>
              <a:rPr lang="en-US" dirty="0" err="1" smtClean="0"/>
              <a:t>aj</a:t>
            </a:r>
            <a:r>
              <a:rPr lang="en-US" dirty="0" smtClean="0"/>
              <a:t> for j= 1, 2, 3 . . ., N.</a:t>
            </a:r>
          </a:p>
          <a:p>
            <a:r>
              <a:rPr lang="en-US" dirty="0" smtClean="0"/>
              <a:t>such that: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for all     </a:t>
            </a:r>
          </a:p>
          <a:p>
            <a:endParaRPr lang="en-US"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2819400"/>
            <a:ext cx="2514600" cy="1066800"/>
          </a:xfrm>
          <a:prstGeom prst="rect">
            <a:avLst/>
          </a:prstGeom>
          <a:noFill/>
        </p:spPr>
      </p:pic>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00200" y="4267200"/>
            <a:ext cx="1295400" cy="609600"/>
          </a:xfrm>
          <a:prstGeom prst="rect">
            <a:avLst/>
          </a:prstGeom>
          <a:noFill/>
        </p:spPr>
      </p:pic>
      <p:sp>
        <p:nvSpPr>
          <p:cNvPr id="30725"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8229600" cy="6553200"/>
          </a:xfrm>
        </p:spPr>
        <p:txBody>
          <a:bodyPr>
            <a:normAutofit/>
          </a:bodyPr>
          <a:lstStyle/>
          <a:p>
            <a:r>
              <a:rPr lang="en-US" dirty="0" smtClean="0"/>
              <a:t>The table below shows all known Barker codes; it is conjectured that no other perfect binary phase codes exist.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a:t>
            </a:r>
            <a:r>
              <a:rPr lang="en-US" dirty="0" err="1" smtClean="0"/>
              <a:t>ve</a:t>
            </a:r>
            <a:r>
              <a:rPr lang="en-US" dirty="0" smtClean="0"/>
              <a:t> and -</a:t>
            </a:r>
            <a:r>
              <a:rPr lang="en-US" dirty="0" err="1" smtClean="0"/>
              <a:t>ve</a:t>
            </a:r>
            <a:r>
              <a:rPr lang="en-US" dirty="0" smtClean="0"/>
              <a:t> amplitudes of the pulses forming the Barker codes imply the use of biphase modulation; that is, the change of phase in the carrier wave is 180 degrees.</a:t>
            </a:r>
          </a:p>
          <a:p>
            <a:endParaRPr lang="en-US" dirty="0"/>
          </a:p>
        </p:txBody>
      </p:sp>
      <p:graphicFrame>
        <p:nvGraphicFramePr>
          <p:cNvPr id="5" name="Table 4"/>
          <p:cNvGraphicFramePr>
            <a:graphicFrameLocks noGrp="1"/>
          </p:cNvGraphicFramePr>
          <p:nvPr/>
        </p:nvGraphicFramePr>
        <p:xfrm>
          <a:off x="1676400" y="1371600"/>
          <a:ext cx="5867400" cy="3013326"/>
        </p:xfrm>
        <a:graphic>
          <a:graphicData uri="http://schemas.openxmlformats.org/drawingml/2006/table">
            <a:tbl>
              <a:tblPr/>
              <a:tblGrid>
                <a:gridCol w="1955800"/>
                <a:gridCol w="1955800"/>
                <a:gridCol w="1955800"/>
              </a:tblGrid>
              <a:tr h="334814">
                <a:tc gridSpan="3">
                  <a:txBody>
                    <a:bodyPr/>
                    <a:lstStyle/>
                    <a:p>
                      <a:pPr marL="0" marR="0" algn="ctr">
                        <a:lnSpc>
                          <a:spcPct val="115000"/>
                        </a:lnSpc>
                        <a:spcBef>
                          <a:spcPts val="0"/>
                        </a:spcBef>
                        <a:spcAft>
                          <a:spcPts val="0"/>
                        </a:spcAft>
                      </a:pPr>
                      <a:r>
                        <a:rPr lang="en-US" sz="1200" b="1" dirty="0">
                          <a:latin typeface="Times New Roman"/>
                          <a:ea typeface="Times New Roman"/>
                          <a:cs typeface="Times New Roman"/>
                        </a:rPr>
                        <a:t>Known Barker Codes</a:t>
                      </a:r>
                      <a:endParaRPr lang="en-US" sz="1100" dirty="0">
                        <a:latin typeface="Calibri"/>
                        <a:ea typeface="Calibri"/>
                        <a:cs typeface="Times New Roman"/>
                      </a:endParaRPr>
                    </a:p>
                  </a:txBody>
                  <a:tcPr marL="9525" marR="9525" marT="9525" marB="9525"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34814">
                <a:tc>
                  <a:txBody>
                    <a:bodyPr/>
                    <a:lstStyle/>
                    <a:p>
                      <a:pPr marL="0" marR="0" algn="ctr">
                        <a:lnSpc>
                          <a:spcPct val="115000"/>
                        </a:lnSpc>
                        <a:spcBef>
                          <a:spcPts val="0"/>
                        </a:spcBef>
                        <a:spcAft>
                          <a:spcPts val="0"/>
                        </a:spcAft>
                      </a:pPr>
                      <a:r>
                        <a:rPr lang="en-US" sz="1200" b="1">
                          <a:latin typeface="Times New Roman"/>
                          <a:ea typeface="Times New Roman"/>
                          <a:cs typeface="Times New Roman"/>
                        </a:rPr>
                        <a:t>Length</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dirty="0">
                          <a:latin typeface="Times New Roman"/>
                          <a:ea typeface="Times New Roman"/>
                          <a:cs typeface="Times New Roman"/>
                        </a:rPr>
                        <a:t>Codes</a:t>
                      </a:r>
                      <a:endParaRPr lang="en-US"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4814">
                <a:tc>
                  <a:txBody>
                    <a:bodyPr/>
                    <a:lstStyle/>
                    <a:p>
                      <a:pPr marL="0" marR="0">
                        <a:lnSpc>
                          <a:spcPct val="115000"/>
                        </a:lnSpc>
                        <a:spcBef>
                          <a:spcPts val="0"/>
                        </a:spcBef>
                        <a:spcAft>
                          <a:spcPts val="0"/>
                        </a:spcAft>
                      </a:pPr>
                      <a:r>
                        <a:rPr lang="en-US" sz="1200">
                          <a:latin typeface="Times New Roman"/>
                          <a:ea typeface="Times New Roman"/>
                          <a:cs typeface="Times New Roman"/>
                        </a:rPr>
                        <a:t>2</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+1 −1</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+1 +1</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14">
                <a:tc>
                  <a:txBody>
                    <a:bodyPr/>
                    <a:lstStyle/>
                    <a:p>
                      <a:pPr marL="0" marR="0">
                        <a:lnSpc>
                          <a:spcPct val="115000"/>
                        </a:lnSpc>
                        <a:spcBef>
                          <a:spcPts val="0"/>
                        </a:spcBef>
                        <a:spcAft>
                          <a:spcPts val="0"/>
                        </a:spcAft>
                      </a:pPr>
                      <a:r>
                        <a:rPr lang="en-US" sz="1200">
                          <a:latin typeface="Times New Roman"/>
                          <a:ea typeface="Times New Roman"/>
                          <a:cs typeface="Times New Roman"/>
                        </a:rPr>
                        <a:t>3</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200" dirty="0">
                          <a:latin typeface="Times New Roman"/>
                          <a:ea typeface="Times New Roman"/>
                          <a:cs typeface="Times New Roman"/>
                        </a:rPr>
                        <a:t>+1 +1 −1</a:t>
                      </a:r>
                      <a:endParaRPr lang="en-US"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4814">
                <a:tc>
                  <a:txBody>
                    <a:bodyPr/>
                    <a:lstStyle/>
                    <a:p>
                      <a:pPr marL="0" marR="0">
                        <a:lnSpc>
                          <a:spcPct val="115000"/>
                        </a:lnSpc>
                        <a:spcBef>
                          <a:spcPts val="0"/>
                        </a:spcBef>
                        <a:spcAft>
                          <a:spcPts val="0"/>
                        </a:spcAft>
                      </a:pPr>
                      <a:r>
                        <a:rPr lang="en-US" sz="1200">
                          <a:latin typeface="Times New Roman"/>
                          <a:ea typeface="Times New Roman"/>
                          <a:cs typeface="Times New Roman"/>
                        </a:rPr>
                        <a:t>4</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+1 +1 −1 +1</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Times New Roman"/>
                          <a:cs typeface="Times New Roman"/>
                        </a:rPr>
                        <a:t>+1 +1 +1 −1</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14">
                <a:tc>
                  <a:txBody>
                    <a:bodyPr/>
                    <a:lstStyle/>
                    <a:p>
                      <a:pPr marL="0" marR="0">
                        <a:lnSpc>
                          <a:spcPct val="115000"/>
                        </a:lnSpc>
                        <a:spcBef>
                          <a:spcPts val="0"/>
                        </a:spcBef>
                        <a:spcAft>
                          <a:spcPts val="0"/>
                        </a:spcAft>
                      </a:pPr>
                      <a:r>
                        <a:rPr lang="en-US" sz="1200">
                          <a:latin typeface="Times New Roman"/>
                          <a:ea typeface="Times New Roman"/>
                          <a:cs typeface="Times New Roman"/>
                        </a:rPr>
                        <a:t>5</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200">
                          <a:latin typeface="Times New Roman"/>
                          <a:ea typeface="Times New Roman"/>
                          <a:cs typeface="Times New Roman"/>
                        </a:rPr>
                        <a:t>+1 +1 +1 −1 +1</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4814">
                <a:tc>
                  <a:txBody>
                    <a:bodyPr/>
                    <a:lstStyle/>
                    <a:p>
                      <a:pPr marL="0" marR="0">
                        <a:lnSpc>
                          <a:spcPct val="115000"/>
                        </a:lnSpc>
                        <a:spcBef>
                          <a:spcPts val="0"/>
                        </a:spcBef>
                        <a:spcAft>
                          <a:spcPts val="0"/>
                        </a:spcAft>
                      </a:pPr>
                      <a:r>
                        <a:rPr lang="en-US" sz="1200">
                          <a:latin typeface="Times New Roman"/>
                          <a:ea typeface="Times New Roman"/>
                          <a:cs typeface="Times New Roman"/>
                        </a:rPr>
                        <a:t>7</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200">
                          <a:latin typeface="Times New Roman"/>
                          <a:ea typeface="Times New Roman"/>
                          <a:cs typeface="Times New Roman"/>
                        </a:rPr>
                        <a:t>+1 +1 +1 −1 −1 +1 −1</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4814">
                <a:tc>
                  <a:txBody>
                    <a:bodyPr/>
                    <a:lstStyle/>
                    <a:p>
                      <a:pPr marL="0" marR="0">
                        <a:lnSpc>
                          <a:spcPct val="115000"/>
                        </a:lnSpc>
                        <a:spcBef>
                          <a:spcPts val="0"/>
                        </a:spcBef>
                        <a:spcAft>
                          <a:spcPts val="0"/>
                        </a:spcAft>
                      </a:pPr>
                      <a:r>
                        <a:rPr lang="en-US" sz="1200">
                          <a:latin typeface="Times New Roman"/>
                          <a:ea typeface="Times New Roman"/>
                          <a:cs typeface="Times New Roman"/>
                        </a:rPr>
                        <a:t>11</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200">
                          <a:latin typeface="Times New Roman"/>
                          <a:ea typeface="Times New Roman"/>
                          <a:cs typeface="Times New Roman"/>
                        </a:rPr>
                        <a:t>+1 +1 +1 −1 −1 −1 +1 −1 −1 +1 −1</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4814">
                <a:tc>
                  <a:txBody>
                    <a:bodyPr/>
                    <a:lstStyle/>
                    <a:p>
                      <a:pPr marL="0" marR="0">
                        <a:lnSpc>
                          <a:spcPct val="115000"/>
                        </a:lnSpc>
                        <a:spcBef>
                          <a:spcPts val="0"/>
                        </a:spcBef>
                        <a:spcAft>
                          <a:spcPts val="0"/>
                        </a:spcAft>
                      </a:pPr>
                      <a:r>
                        <a:rPr lang="en-US" sz="1200">
                          <a:latin typeface="Times New Roman"/>
                          <a:ea typeface="Times New Roman"/>
                          <a:cs typeface="Times New Roman"/>
                        </a:rPr>
                        <a:t>13</a:t>
                      </a:r>
                      <a:endParaRPr lang="en-US" sz="11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200" dirty="0">
                          <a:latin typeface="Times New Roman"/>
                          <a:ea typeface="Times New Roman"/>
                          <a:cs typeface="Times New Roman"/>
                        </a:rPr>
                        <a:t>+1 +1 +1 +1 +1 −1 −1 +1 +1 −1 +1 −1 +1</a:t>
                      </a:r>
                      <a:endParaRPr lang="en-US" sz="11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            Other Terms</a:t>
            </a:r>
            <a:endParaRPr lang="en-SG" dirty="0"/>
          </a:p>
        </p:txBody>
      </p:sp>
      <p:sp>
        <p:nvSpPr>
          <p:cNvPr id="4" name="Rectangle 3"/>
          <p:cNvSpPr>
            <a:spLocks noGrp="1" noChangeArrowheads="1"/>
          </p:cNvSpPr>
          <p:nvPr>
            <p:ph sz="quarter" idx="1"/>
          </p:nvPr>
        </p:nvSpPr>
        <p:spPr/>
        <p:txBody>
          <a:bodyPr/>
          <a:lstStyle/>
          <a:p>
            <a:pPr>
              <a:buFont typeface="Wingdings" pitchFamily="2" charset="2"/>
              <a:buChar char="q"/>
            </a:pPr>
            <a:r>
              <a:rPr lang="en-US" sz="2800" dirty="0">
                <a:latin typeface="Arial" pitchFamily="34" charset="0"/>
                <a:cs typeface="Arial" pitchFamily="34" charset="0"/>
              </a:rPr>
              <a:t>Steganography</a:t>
            </a:r>
          </a:p>
          <a:p>
            <a:pPr lvl="1"/>
            <a:r>
              <a:rPr lang="en-US" sz="2400" dirty="0">
                <a:latin typeface="Arial" pitchFamily="34" charset="0"/>
                <a:cs typeface="Arial" pitchFamily="34" charset="0"/>
              </a:rPr>
              <a:t>Art and science of writing hidden messages</a:t>
            </a:r>
          </a:p>
          <a:p>
            <a:pPr lvl="1"/>
            <a:r>
              <a:rPr lang="en-US" sz="2400" dirty="0">
                <a:latin typeface="Arial" pitchFamily="34" charset="0"/>
                <a:cs typeface="Arial" pitchFamily="34" charset="0"/>
              </a:rPr>
              <a:t>No one apart from the intended recipient knows of the existence of the message</a:t>
            </a:r>
          </a:p>
          <a:p>
            <a:pPr lvl="1">
              <a:buFont typeface="Wingdings" pitchFamily="2" charset="2"/>
              <a:buNone/>
            </a:pPr>
            <a:endParaRPr lang="en-US" sz="2400" dirty="0">
              <a:latin typeface="Arial" pitchFamily="34" charset="0"/>
              <a:cs typeface="Arial" pitchFamily="34" charset="0"/>
            </a:endParaRPr>
          </a:p>
          <a:p>
            <a:pPr>
              <a:buFont typeface="Wingdings" pitchFamily="2" charset="2"/>
              <a:buChar char="q"/>
            </a:pPr>
            <a:r>
              <a:rPr lang="en-US" sz="2800" dirty="0">
                <a:latin typeface="Arial" pitchFamily="34" charset="0"/>
                <a:cs typeface="Arial" pitchFamily="34" charset="0"/>
              </a:rPr>
              <a:t>Cryptography</a:t>
            </a:r>
          </a:p>
          <a:p>
            <a:pPr lvl="1"/>
            <a:r>
              <a:rPr lang="en-US" sz="2400" dirty="0">
                <a:latin typeface="Arial" pitchFamily="34" charset="0"/>
                <a:cs typeface="Arial" pitchFamily="34" charset="0"/>
              </a:rPr>
              <a:t>Message itself is not disguised, but the content is obscured</a:t>
            </a:r>
          </a:p>
          <a:p>
            <a:pPr lvl="1"/>
            <a:r>
              <a:rPr lang="en-US" sz="2400" dirty="0">
                <a:latin typeface="Arial" pitchFamily="34" charset="0"/>
                <a:cs typeface="Arial" pitchFamily="34" charset="0"/>
              </a:rPr>
              <a:t>Study of message secrecy</a:t>
            </a:r>
          </a:p>
          <a:p>
            <a:pPr>
              <a:buFont typeface="Wingdings" pitchFamily="2" charset="2"/>
              <a:buNone/>
            </a:pP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Energy Efficient Watermark</a:t>
            </a:r>
            <a:endParaRPr lang="en-US" dirty="0"/>
          </a:p>
        </p:txBody>
      </p:sp>
      <p:sp>
        <p:nvSpPr>
          <p:cNvPr id="3" name="Content Placeholder 2"/>
          <p:cNvSpPr>
            <a:spLocks noGrp="1"/>
          </p:cNvSpPr>
          <p:nvPr>
            <p:ph sz="quarter" idx="1"/>
          </p:nvPr>
        </p:nvSpPr>
        <p:spPr>
          <a:xfrm>
            <a:off x="457200" y="1066800"/>
            <a:ext cx="8229600" cy="5410200"/>
          </a:xfrm>
        </p:spPr>
        <p:txBody>
          <a:bodyPr>
            <a:normAutofit/>
          </a:bodyPr>
          <a:lstStyle/>
          <a:p>
            <a:pPr algn="just"/>
            <a:r>
              <a:rPr lang="en-US" dirty="0" smtClean="0"/>
              <a:t>As Jonathan el al[12] proposed that for a robust watermarking scheme, watermark should satisfy the Power Spectrum Condition, which state that power spectrum of watermark should be directly proportional to power spectrum of the original signal. In order to generate energy-efficient (PSC-compliant) watermarks, first, we evaluate the power spectrum </a:t>
            </a:r>
          </a:p>
          <a:p>
            <a:pPr>
              <a:buNone/>
            </a:pPr>
            <a:r>
              <a:rPr lang="en-US" dirty="0" smtClean="0"/>
              <a:t>                       of       X        of original audio signal x [1,   ] by using periodogram, </a:t>
            </a:r>
          </a:p>
          <a:p>
            <a:pPr>
              <a:buNone/>
            </a:pPr>
            <a:endParaRPr lang="en-US" dirty="0" smtClean="0"/>
          </a:p>
          <a:p>
            <a:pPr>
              <a:buNone/>
            </a:pPr>
            <a:endParaRPr lang="en-US" dirty="0" smtClean="0"/>
          </a:p>
          <a:p>
            <a:pPr>
              <a:buNone/>
            </a:pPr>
            <a:r>
              <a:rPr lang="en-US" dirty="0" smtClean="0"/>
              <a:t>Where is              2-D FFT of x [n1, n2].</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7800" y="4267200"/>
            <a:ext cx="1466850" cy="38100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9000" y="4191000"/>
            <a:ext cx="381000" cy="476250"/>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43400" y="4191000"/>
            <a:ext cx="381000" cy="476250"/>
          </a:xfrm>
          <a:prstGeom prst="rect">
            <a:avLst/>
          </a:prstGeom>
          <a:noFill/>
        </p:spPr>
      </p:pic>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00200" y="4572000"/>
            <a:ext cx="304800" cy="406400"/>
          </a:xfrm>
          <a:prstGeom prst="rect">
            <a:avLst/>
          </a:prstGeom>
          <a:noFill/>
        </p:spPr>
      </p:pic>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62200" y="5083935"/>
            <a:ext cx="3505200" cy="428625"/>
          </a:xfrm>
          <a:prstGeom prst="rect">
            <a:avLst/>
          </a:prstGeom>
          <a:noFill/>
        </p:spPr>
      </p:pic>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6"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286000" y="5867400"/>
            <a:ext cx="914400" cy="4286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Then we produce energy efficient watermark by</a:t>
            </a:r>
          </a:p>
          <a:p>
            <a:endParaRPr lang="en-US" dirty="0" smtClean="0"/>
          </a:p>
          <a:p>
            <a:endParaRPr lang="en-US" dirty="0" smtClean="0"/>
          </a:p>
          <a:p>
            <a:endParaRPr lang="en-US" dirty="0" smtClean="0"/>
          </a:p>
          <a:p>
            <a:pPr>
              <a:buNone/>
            </a:pPr>
            <a:endParaRPr lang="en-US" dirty="0" smtClean="0"/>
          </a:p>
          <a:p>
            <a:pPr>
              <a:buNone/>
            </a:pPr>
            <a:r>
              <a:rPr lang="en-US" dirty="0" smtClean="0"/>
              <a:t>Where is            2-D FFT of the output of a unit variance white Gaussian random number generator. </a:t>
            </a:r>
          </a:p>
          <a:p>
            <a:endParaRPr lang="en-US" dirty="0"/>
          </a:p>
        </p:txBody>
      </p:sp>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3200400"/>
            <a:ext cx="5181600" cy="762000"/>
          </a:xfrm>
          <a:prstGeom prst="rect">
            <a:avLst/>
          </a:prstGeom>
          <a:noFill/>
        </p:spPr>
      </p:pic>
      <p:sp>
        <p:nvSpPr>
          <p:cNvPr id="43011" name="Rectangle 3"/>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1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4267200"/>
            <a:ext cx="695325" cy="381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80288"/>
          </a:xfrm>
        </p:spPr>
        <p:txBody>
          <a:bodyPr>
            <a:normAutofit fontScale="90000"/>
          </a:bodyPr>
          <a:lstStyle/>
          <a:p>
            <a:r>
              <a:rPr lang="en-US" sz="4000" dirty="0" smtClean="0"/>
              <a:t>QUANTIZATION INDEX MODULATION</a:t>
            </a:r>
            <a:endParaRPr lang="en-US" sz="4000" dirty="0"/>
          </a:p>
        </p:txBody>
      </p:sp>
      <p:sp>
        <p:nvSpPr>
          <p:cNvPr id="3" name="Content Placeholder 2"/>
          <p:cNvSpPr>
            <a:spLocks noGrp="1"/>
          </p:cNvSpPr>
          <p:nvPr>
            <p:ph sz="quarter" idx="1"/>
          </p:nvPr>
        </p:nvSpPr>
        <p:spPr>
          <a:xfrm>
            <a:off x="457200" y="1143000"/>
            <a:ext cx="8229600" cy="5181600"/>
          </a:xfrm>
        </p:spPr>
        <p:txBody>
          <a:bodyPr/>
          <a:lstStyle/>
          <a:p>
            <a:endParaRPr lang="en-US" dirty="0" smtClean="0"/>
          </a:p>
          <a:p>
            <a:endParaRPr lang="en-US" dirty="0" smtClean="0"/>
          </a:p>
          <a:p>
            <a:r>
              <a:rPr lang="en-US" dirty="0" smtClean="0"/>
              <a:t>It firstly embedded information by modulating an index or an index sequence with the watermark bits, and then quantized the host signal with an associated quantizer. Dithering was proposed at the same time to improve the performance and reduce the perceptual distortion in it. The conventional QIM used a fixed quantization step size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019800"/>
          </a:xfrm>
        </p:spPr>
        <p:txBody>
          <a:bodyPr>
            <a:normAutofit/>
          </a:bodyPr>
          <a:lstStyle/>
          <a:p>
            <a:endParaRPr lang="en-US" dirty="0" smtClean="0"/>
          </a:p>
          <a:p>
            <a:pPr algn="just"/>
            <a:r>
              <a:rPr lang="en-US" dirty="0" smtClean="0"/>
              <a:t>The simplest case of QIM is embedding one bit in a single host sample. Let  m ϵ {0, 1 } be a 1-bit watermark message, s ϵ R be a host sample, scalar uniform quantizer Q with step size □ is rounding a value. Hence the watermarked signal is generated by </a:t>
            </a:r>
          </a:p>
          <a:p>
            <a:endParaRPr lang="en-US" dirty="0" smtClean="0"/>
          </a:p>
          <a:p>
            <a:endParaRPr lang="en-US" dirty="0" smtClean="0"/>
          </a:p>
          <a:p>
            <a:endParaRPr lang="en-US" dirty="0" smtClean="0"/>
          </a:p>
          <a:p>
            <a:pPr algn="just"/>
            <a:r>
              <a:rPr lang="en-US" dirty="0" smtClean="0"/>
              <a:t>Where                       .     or     is an offset used for embedding bit "0" or "1" respectively. These two quantizers form two lattices </a:t>
            </a:r>
          </a:p>
          <a:p>
            <a:endParaRPr lang="en-US" dirty="0"/>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0" y="3352800"/>
            <a:ext cx="2971800" cy="533400"/>
          </a:xfrm>
          <a:prstGeom prst="rect">
            <a:avLst/>
          </a:prstGeom>
          <a:noFill/>
        </p:spPr>
      </p:pic>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4343400"/>
            <a:ext cx="1066800" cy="361950"/>
          </a:xfrm>
          <a:prstGeom prst="rect">
            <a:avLst/>
          </a:prstGeom>
          <a:noFill/>
        </p:spPr>
      </p:pic>
      <p:sp>
        <p:nvSpPr>
          <p:cNvPr id="44037"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4038"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48000" y="4343400"/>
            <a:ext cx="990600" cy="381000"/>
          </a:xfrm>
          <a:prstGeom prst="rect">
            <a:avLst/>
          </a:prstGeom>
          <a:noFill/>
        </p:spPr>
      </p:pic>
      <p:sp>
        <p:nvSpPr>
          <p:cNvPr id="44040" name="Rectangle 8"/>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4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19600" y="4343400"/>
            <a:ext cx="304800" cy="419100"/>
          </a:xfrm>
          <a:prstGeom prst="rect">
            <a:avLst/>
          </a:prstGeom>
          <a:noFill/>
        </p:spPr>
      </p:pic>
      <p:sp>
        <p:nvSpPr>
          <p:cNvPr id="44043" name="Rectangle 11"/>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4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44"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10200" y="4343400"/>
            <a:ext cx="304800" cy="4191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2700" dirty="0" smtClean="0"/>
              <a:t> SPREAD SPECTRUM WATERMARKING PROCEDURE (Cox algorithm)</a:t>
            </a:r>
            <a:endParaRPr lang="en-US" dirty="0"/>
          </a:p>
        </p:txBody>
      </p:sp>
      <p:sp>
        <p:nvSpPr>
          <p:cNvPr id="3" name="Content Placeholder 2"/>
          <p:cNvSpPr>
            <a:spLocks noGrp="1"/>
          </p:cNvSpPr>
          <p:nvPr>
            <p:ph sz="quarter" idx="1"/>
          </p:nvPr>
        </p:nvSpPr>
        <p:spPr>
          <a:xfrm>
            <a:off x="457200" y="1524000"/>
            <a:ext cx="8229600" cy="4800600"/>
          </a:xfrm>
        </p:spPr>
        <p:txBody>
          <a:bodyPr>
            <a:normAutofit/>
          </a:bodyPr>
          <a:lstStyle/>
          <a:p>
            <a:r>
              <a:rPr lang="en-US" sz="2800" b="1" dirty="0" smtClean="0"/>
              <a:t>Inserting the Watermark</a:t>
            </a:r>
          </a:p>
          <a:p>
            <a:pPr>
              <a:buNone/>
            </a:pPr>
            <a:endParaRPr lang="en-US" sz="2800" b="1" dirty="0" smtClean="0"/>
          </a:p>
          <a:p>
            <a:pPr algn="just">
              <a:buNone/>
            </a:pPr>
            <a:r>
              <a:rPr lang="en-US" dirty="0" smtClean="0"/>
              <a:t>The general procedure for frequency domain watermarking. Upon applying a frequency transformation to the data, a perceptual mask is computed that highlights perceptually significant regions in the spectrum that can support the watermark without affecting perceptual fidelity. The watermark signal is then inserted into these regions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2209800" y="304800"/>
            <a:ext cx="4267200" cy="6096000"/>
            <a:chOff x="2889" y="1889"/>
            <a:chExt cx="4277" cy="6333"/>
          </a:xfrm>
        </p:grpSpPr>
        <p:pic>
          <p:nvPicPr>
            <p:cNvPr id="46083" name="Picture 3"/>
            <p:cNvPicPr>
              <a:picLocks noChangeAspect="1" noChangeArrowheads="1"/>
            </p:cNvPicPr>
            <p:nvPr/>
          </p:nvPicPr>
          <p:blipFill>
            <a:blip r:embed="rId2" cstate="print"/>
            <a:srcRect/>
            <a:stretch>
              <a:fillRect/>
            </a:stretch>
          </p:blipFill>
          <p:spPr bwMode="auto">
            <a:xfrm>
              <a:off x="5255" y="1889"/>
              <a:ext cx="1744" cy="1205"/>
            </a:xfrm>
            <a:prstGeom prst="rect">
              <a:avLst/>
            </a:prstGeom>
            <a:noFill/>
          </p:spPr>
        </p:pic>
        <p:pic>
          <p:nvPicPr>
            <p:cNvPr id="46084" name="Picture 4" descr="DCT"/>
            <p:cNvPicPr>
              <a:picLocks noChangeAspect="1" noChangeArrowheads="1"/>
            </p:cNvPicPr>
            <p:nvPr/>
          </p:nvPicPr>
          <p:blipFill>
            <a:blip r:embed="rId3" cstate="print"/>
            <a:srcRect/>
            <a:stretch>
              <a:fillRect/>
            </a:stretch>
          </p:blipFill>
          <p:spPr bwMode="auto">
            <a:xfrm>
              <a:off x="5658" y="5307"/>
              <a:ext cx="1108" cy="1107"/>
            </a:xfrm>
            <a:prstGeom prst="rect">
              <a:avLst/>
            </a:prstGeom>
            <a:noFill/>
          </p:spPr>
        </p:pic>
        <p:pic>
          <p:nvPicPr>
            <p:cNvPr id="46085" name="Picture 5" descr="DCT"/>
            <p:cNvPicPr>
              <a:picLocks noChangeAspect="1" noChangeArrowheads="1"/>
            </p:cNvPicPr>
            <p:nvPr/>
          </p:nvPicPr>
          <p:blipFill>
            <a:blip r:embed="rId3" cstate="print"/>
            <a:srcRect/>
            <a:stretch>
              <a:fillRect/>
            </a:stretch>
          </p:blipFill>
          <p:spPr bwMode="auto">
            <a:xfrm>
              <a:off x="5658" y="3402"/>
              <a:ext cx="1108" cy="1107"/>
            </a:xfrm>
            <a:prstGeom prst="rect">
              <a:avLst/>
            </a:prstGeom>
            <a:noFill/>
          </p:spPr>
        </p:pic>
        <p:sp>
          <p:nvSpPr>
            <p:cNvPr id="46086" name="Line 6"/>
            <p:cNvSpPr>
              <a:spLocks noChangeShapeType="1"/>
            </p:cNvSpPr>
            <p:nvPr/>
          </p:nvSpPr>
          <p:spPr bwMode="auto">
            <a:xfrm>
              <a:off x="6212" y="2837"/>
              <a:ext cx="0" cy="692"/>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087" name="Line 7"/>
            <p:cNvSpPr>
              <a:spLocks noChangeShapeType="1"/>
            </p:cNvSpPr>
            <p:nvPr/>
          </p:nvSpPr>
          <p:spPr bwMode="auto">
            <a:xfrm>
              <a:off x="6212" y="4559"/>
              <a:ext cx="0" cy="74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088" name="Line 8"/>
            <p:cNvSpPr>
              <a:spLocks noChangeShapeType="1"/>
            </p:cNvSpPr>
            <p:nvPr/>
          </p:nvSpPr>
          <p:spPr bwMode="auto">
            <a:xfrm>
              <a:off x="6212" y="6414"/>
              <a:ext cx="0" cy="464"/>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089" name="Line 9"/>
            <p:cNvSpPr>
              <a:spLocks noChangeShapeType="1"/>
            </p:cNvSpPr>
            <p:nvPr/>
          </p:nvSpPr>
          <p:spPr bwMode="auto">
            <a:xfrm>
              <a:off x="4274" y="6344"/>
              <a:ext cx="1384" cy="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pic>
          <p:nvPicPr>
            <p:cNvPr id="46090" name="Picture 10" descr="Inserted Watermark"/>
            <p:cNvPicPr>
              <a:picLocks noChangeAspect="1" noChangeArrowheads="1"/>
            </p:cNvPicPr>
            <p:nvPr/>
          </p:nvPicPr>
          <p:blipFill>
            <a:blip r:embed="rId4" cstate="print"/>
            <a:srcRect/>
            <a:stretch>
              <a:fillRect/>
            </a:stretch>
          </p:blipFill>
          <p:spPr bwMode="auto">
            <a:xfrm>
              <a:off x="2889" y="5790"/>
              <a:ext cx="1523" cy="1142"/>
            </a:xfrm>
            <a:prstGeom prst="rect">
              <a:avLst/>
            </a:prstGeom>
            <a:noFill/>
          </p:spPr>
        </p:pic>
        <p:pic>
          <p:nvPicPr>
            <p:cNvPr id="46091" name="Picture 11"/>
            <p:cNvPicPr>
              <a:picLocks noChangeAspect="1" noChangeArrowheads="1"/>
            </p:cNvPicPr>
            <p:nvPr/>
          </p:nvPicPr>
          <p:blipFill>
            <a:blip r:embed="rId5" cstate="print"/>
            <a:srcRect/>
            <a:stretch>
              <a:fillRect/>
            </a:stretch>
          </p:blipFill>
          <p:spPr bwMode="auto">
            <a:xfrm>
              <a:off x="5164" y="6878"/>
              <a:ext cx="2002" cy="1344"/>
            </a:xfrm>
            <a:prstGeom prst="rect">
              <a:avLst/>
            </a:prstGeom>
            <a:noFill/>
          </p:spPr>
        </p:pic>
      </p:grpSp>
      <p:sp>
        <p:nvSpPr>
          <p:cNvPr id="46092" name="Rectangle 12"/>
          <p:cNvSpPr>
            <a:spLocks noChangeArrowheads="1"/>
          </p:cNvSpPr>
          <p:nvPr/>
        </p:nvSpPr>
        <p:spPr bwMode="auto">
          <a:xfrm>
            <a:off x="3733800" y="609600"/>
            <a:ext cx="914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Cover Audio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93" name="Text Box 13"/>
          <p:cNvSpPr txBox="1">
            <a:spLocks noChangeArrowheads="1"/>
          </p:cNvSpPr>
          <p:nvPr/>
        </p:nvSpPr>
        <p:spPr bwMode="auto">
          <a:xfrm>
            <a:off x="4114800" y="1981200"/>
            <a:ext cx="914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FFT/DCT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94" name="Text Box 14"/>
          <p:cNvSpPr txBox="1">
            <a:spLocks noChangeArrowheads="1"/>
          </p:cNvSpPr>
          <p:nvPr/>
        </p:nvSpPr>
        <p:spPr bwMode="auto">
          <a:xfrm>
            <a:off x="5638800" y="2971800"/>
            <a:ext cx="2057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Determine Perceptually Significant Regions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95" name="Text Box 15"/>
          <p:cNvSpPr txBox="1">
            <a:spLocks noChangeArrowheads="1"/>
          </p:cNvSpPr>
          <p:nvPr/>
        </p:nvSpPr>
        <p:spPr bwMode="auto">
          <a:xfrm>
            <a:off x="5867400" y="4724400"/>
            <a:ext cx="1371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Inverse FFT/DCT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96" name="Text Box 16"/>
          <p:cNvSpPr txBox="1">
            <a:spLocks noChangeArrowheads="1"/>
          </p:cNvSpPr>
          <p:nvPr/>
        </p:nvSpPr>
        <p:spPr bwMode="auto">
          <a:xfrm>
            <a:off x="2133600" y="5257800"/>
            <a:ext cx="2057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Insert Watermark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97" name="Text Box 17"/>
          <p:cNvSpPr txBox="1">
            <a:spLocks noChangeArrowheads="1"/>
          </p:cNvSpPr>
          <p:nvPr/>
        </p:nvSpPr>
        <p:spPr bwMode="auto">
          <a:xfrm>
            <a:off x="6248400" y="5486400"/>
            <a:ext cx="2057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Watermarked Audio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When we insert X into V to obtain V’ we specify a scaling parameter α, which determines the extent to which X alters V. Three natural formulae for computing V’ are</a:t>
            </a:r>
          </a:p>
          <a:p>
            <a:endParaRPr lang="en-US" dirty="0"/>
          </a:p>
        </p:txBody>
      </p:sp>
      <p:pic>
        <p:nvPicPr>
          <p:cNvPr id="4813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3733800"/>
            <a:ext cx="1447800" cy="533400"/>
          </a:xfrm>
          <a:prstGeom prst="rect">
            <a:avLst/>
          </a:prstGeom>
          <a:noFill/>
        </p:spPr>
      </p:pic>
      <p:pic>
        <p:nvPicPr>
          <p:cNvPr id="4813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7400" y="4495800"/>
            <a:ext cx="1828800" cy="457200"/>
          </a:xfrm>
          <a:prstGeom prst="rect">
            <a:avLst/>
          </a:prstGeom>
          <a:noFill/>
        </p:spPr>
      </p:pic>
      <p:pic>
        <p:nvPicPr>
          <p:cNvPr id="4812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5181600"/>
            <a:ext cx="1600200" cy="457200"/>
          </a:xfrm>
          <a:prstGeom prst="rect">
            <a:avLst/>
          </a:prstGeom>
          <a:noFill/>
        </p:spPr>
      </p:pic>
      <p:sp>
        <p:nvSpPr>
          <p:cNvPr id="481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35" name="Rectangle 7"/>
          <p:cNvSpPr>
            <a:spLocks noChangeArrowheads="1"/>
          </p:cNvSpPr>
          <p:nvPr/>
        </p:nvSpPr>
        <p:spPr bwMode="auto">
          <a:xfrm>
            <a:off x="0" y="145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the Watermark</a:t>
            </a:r>
            <a:endParaRPr lang="en-US" dirty="0"/>
          </a:p>
        </p:txBody>
      </p:sp>
      <p:sp>
        <p:nvSpPr>
          <p:cNvPr id="3" name="Content Placeholder 2"/>
          <p:cNvSpPr>
            <a:spLocks noGrp="1"/>
          </p:cNvSpPr>
          <p:nvPr>
            <p:ph sz="quarter" idx="1"/>
          </p:nvPr>
        </p:nvSpPr>
        <p:spPr/>
        <p:txBody>
          <a:bodyPr>
            <a:normAutofit/>
          </a:bodyPr>
          <a:lstStyle/>
          <a:p>
            <a:r>
              <a:rPr lang="en-US" dirty="0" smtClean="0">
                <a:latin typeface="Times New Roman" pitchFamily="18" charset="0"/>
                <a:cs typeface="Times New Roman" pitchFamily="18" charset="0"/>
              </a:rPr>
              <a:t>The procedure for extraction and decoding of the watermark is shown in figure 4.3. We extract from each image or document D a sequence of values V = V1, …, </a:t>
            </a:r>
            <a:r>
              <a:rPr lang="en-US" dirty="0" err="1" smtClean="0">
                <a:latin typeface="Times New Roman" pitchFamily="18" charset="0"/>
                <a:cs typeface="Times New Roman" pitchFamily="18" charset="0"/>
              </a:rPr>
              <a:t>Vn</a:t>
            </a:r>
            <a:r>
              <a:rPr lang="en-US" dirty="0" smtClean="0">
                <a:latin typeface="Times New Roman" pitchFamily="18" charset="0"/>
                <a:cs typeface="Times New Roman" pitchFamily="18" charset="0"/>
              </a:rPr>
              <a:t>; into which we insert a watermark X = x1, …, </a:t>
            </a:r>
            <a:r>
              <a:rPr lang="en-US" dirty="0" err="1" smtClean="0">
                <a:latin typeface="Times New Roman" pitchFamily="18" charset="0"/>
                <a:cs typeface="Times New Roman" pitchFamily="18" charset="0"/>
              </a:rPr>
              <a:t>xn</a:t>
            </a:r>
            <a:r>
              <a:rPr lang="en-US" dirty="0" smtClean="0">
                <a:latin typeface="Times New Roman" pitchFamily="18" charset="0"/>
                <a:cs typeface="Times New Roman" pitchFamily="18" charset="0"/>
              </a:rPr>
              <a:t>, to obtain an adjusted sequence of values V’ = v1’ …… </a:t>
            </a:r>
            <a:r>
              <a:rPr lang="en-US" dirty="0" err="1" smtClean="0">
                <a:latin typeface="Times New Roman" pitchFamily="18" charset="0"/>
                <a:cs typeface="Times New Roman" pitchFamily="18" charset="0"/>
              </a:rPr>
              <a:t>vn</a:t>
            </a:r>
            <a:r>
              <a:rPr lang="en-US" dirty="0" smtClean="0">
                <a:latin typeface="Times New Roman" pitchFamily="18" charset="0"/>
                <a:cs typeface="Times New Roman" pitchFamily="18" charset="0"/>
              </a:rPr>
              <a:t>’. V’ is then inserted back into the document in place of V to obtain a watermarked document D’. One or more attackers may then alter D’, producing a new document D*. Given D and D*, a possibly corrupted watermark X* is extracted and is compared to X for statistical significance.</a:t>
            </a:r>
            <a:endParaRPr lang="en-US"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1371600" y="381000"/>
            <a:ext cx="5715000" cy="6096001"/>
            <a:chOff x="2527" y="2185"/>
            <a:chExt cx="6558" cy="8434"/>
          </a:xfrm>
        </p:grpSpPr>
        <p:pic>
          <p:nvPicPr>
            <p:cNvPr id="49155" name="Picture 3" descr="DCT"/>
            <p:cNvPicPr>
              <a:picLocks noChangeAspect="1" noChangeArrowheads="1"/>
            </p:cNvPicPr>
            <p:nvPr/>
          </p:nvPicPr>
          <p:blipFill>
            <a:blip r:embed="rId2" cstate="print"/>
            <a:srcRect/>
            <a:stretch>
              <a:fillRect/>
            </a:stretch>
          </p:blipFill>
          <p:spPr bwMode="auto">
            <a:xfrm>
              <a:off x="5208" y="6359"/>
              <a:ext cx="1108" cy="1077"/>
            </a:xfrm>
            <a:prstGeom prst="rect">
              <a:avLst/>
            </a:prstGeom>
            <a:noFill/>
            <a:ln w="38100">
              <a:solidFill>
                <a:srgbClr val="000000"/>
              </a:solidFill>
              <a:miter lim="800000"/>
              <a:headEnd/>
              <a:tailEnd/>
            </a:ln>
          </p:spPr>
        </p:pic>
        <p:sp>
          <p:nvSpPr>
            <p:cNvPr id="49156" name="Line 4"/>
            <p:cNvSpPr>
              <a:spLocks noChangeShapeType="1"/>
            </p:cNvSpPr>
            <p:nvPr/>
          </p:nvSpPr>
          <p:spPr bwMode="auto">
            <a:xfrm>
              <a:off x="7779" y="3389"/>
              <a:ext cx="0" cy="825"/>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157" name="Line 5"/>
            <p:cNvSpPr>
              <a:spLocks noChangeShapeType="1"/>
            </p:cNvSpPr>
            <p:nvPr/>
          </p:nvSpPr>
          <p:spPr bwMode="auto">
            <a:xfrm>
              <a:off x="7779" y="5293"/>
              <a:ext cx="0" cy="943"/>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158" name="Line 6"/>
            <p:cNvSpPr>
              <a:spLocks noChangeShapeType="1"/>
            </p:cNvSpPr>
            <p:nvPr/>
          </p:nvSpPr>
          <p:spPr bwMode="auto">
            <a:xfrm>
              <a:off x="7779" y="7044"/>
              <a:ext cx="0" cy="674"/>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159" name="Line 7"/>
            <p:cNvSpPr>
              <a:spLocks noChangeShapeType="1"/>
            </p:cNvSpPr>
            <p:nvPr/>
          </p:nvSpPr>
          <p:spPr bwMode="auto">
            <a:xfrm>
              <a:off x="4040" y="6774"/>
              <a:ext cx="1108" cy="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160" name="Oval 8"/>
            <p:cNvSpPr>
              <a:spLocks noChangeArrowheads="1"/>
            </p:cNvSpPr>
            <p:nvPr/>
          </p:nvSpPr>
          <p:spPr bwMode="auto">
            <a:xfrm>
              <a:off x="7363" y="6237"/>
              <a:ext cx="970" cy="807"/>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1" name="Line 9"/>
            <p:cNvSpPr>
              <a:spLocks noChangeShapeType="1"/>
            </p:cNvSpPr>
            <p:nvPr/>
          </p:nvSpPr>
          <p:spPr bwMode="auto">
            <a:xfrm>
              <a:off x="7640" y="6606"/>
              <a:ext cx="416"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2" name="Line 10"/>
            <p:cNvSpPr>
              <a:spLocks noChangeShapeType="1"/>
            </p:cNvSpPr>
            <p:nvPr/>
          </p:nvSpPr>
          <p:spPr bwMode="auto">
            <a:xfrm>
              <a:off x="6395" y="6716"/>
              <a:ext cx="968" cy="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pic>
          <p:nvPicPr>
            <p:cNvPr id="49163" name="Picture 11" descr="Extracted Watermark"/>
            <p:cNvPicPr>
              <a:picLocks noChangeAspect="1" noChangeArrowheads="1"/>
            </p:cNvPicPr>
            <p:nvPr/>
          </p:nvPicPr>
          <p:blipFill>
            <a:blip r:embed="rId3" cstate="print"/>
            <a:srcRect/>
            <a:stretch>
              <a:fillRect/>
            </a:stretch>
          </p:blipFill>
          <p:spPr bwMode="auto">
            <a:xfrm>
              <a:off x="7162" y="7717"/>
              <a:ext cx="1478" cy="1078"/>
            </a:xfrm>
            <a:prstGeom prst="rect">
              <a:avLst/>
            </a:prstGeom>
            <a:noFill/>
            <a:ln w="38100">
              <a:solidFill>
                <a:srgbClr val="000000"/>
              </a:solidFill>
              <a:miter lim="800000"/>
              <a:headEnd/>
              <a:tailEnd/>
            </a:ln>
          </p:spPr>
        </p:pic>
        <p:sp>
          <p:nvSpPr>
            <p:cNvPr id="49164" name="AutoShape 12"/>
            <p:cNvSpPr>
              <a:spLocks noChangeArrowheads="1"/>
            </p:cNvSpPr>
            <p:nvPr/>
          </p:nvSpPr>
          <p:spPr bwMode="auto">
            <a:xfrm>
              <a:off x="6809" y="9325"/>
              <a:ext cx="1939" cy="1294"/>
            </a:xfrm>
            <a:prstGeom prst="flowChartDecision">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65" name="Line 13"/>
            <p:cNvSpPr>
              <a:spLocks noChangeShapeType="1"/>
            </p:cNvSpPr>
            <p:nvPr/>
          </p:nvSpPr>
          <p:spPr bwMode="auto">
            <a:xfrm>
              <a:off x="7779" y="8864"/>
              <a:ext cx="0" cy="403"/>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166" name="Line 14"/>
            <p:cNvSpPr>
              <a:spLocks noChangeShapeType="1"/>
            </p:cNvSpPr>
            <p:nvPr/>
          </p:nvSpPr>
          <p:spPr bwMode="auto">
            <a:xfrm>
              <a:off x="5498" y="9968"/>
              <a:ext cx="1245" cy="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167" name="Line 15"/>
            <p:cNvSpPr>
              <a:spLocks noChangeShapeType="1"/>
            </p:cNvSpPr>
            <p:nvPr/>
          </p:nvSpPr>
          <p:spPr bwMode="auto">
            <a:xfrm>
              <a:off x="8808" y="9968"/>
              <a:ext cx="277"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8" name="Line 16"/>
            <p:cNvSpPr>
              <a:spLocks noChangeShapeType="1"/>
            </p:cNvSpPr>
            <p:nvPr/>
          </p:nvSpPr>
          <p:spPr bwMode="auto">
            <a:xfrm>
              <a:off x="9085" y="10009"/>
              <a:ext cx="0" cy="405"/>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pic>
          <p:nvPicPr>
            <p:cNvPr id="49169" name="Picture 17" descr="Inserted Watermark"/>
            <p:cNvPicPr>
              <a:picLocks noChangeAspect="1" noChangeArrowheads="1"/>
            </p:cNvPicPr>
            <p:nvPr/>
          </p:nvPicPr>
          <p:blipFill>
            <a:blip r:embed="rId4" cstate="print"/>
            <a:srcRect/>
            <a:stretch>
              <a:fillRect/>
            </a:stretch>
          </p:blipFill>
          <p:spPr bwMode="auto">
            <a:xfrm>
              <a:off x="3902" y="9416"/>
              <a:ext cx="1523" cy="1111"/>
            </a:xfrm>
            <a:prstGeom prst="rect">
              <a:avLst/>
            </a:prstGeom>
            <a:noFill/>
            <a:ln w="38100">
              <a:solidFill>
                <a:srgbClr val="000000"/>
              </a:solidFill>
              <a:miter lim="800000"/>
              <a:headEnd/>
              <a:tailEnd/>
            </a:ln>
          </p:spPr>
        </p:pic>
        <p:pic>
          <p:nvPicPr>
            <p:cNvPr id="49170" name="Picture 18" descr="DCT"/>
            <p:cNvPicPr>
              <a:picLocks noChangeAspect="1" noChangeArrowheads="1"/>
            </p:cNvPicPr>
            <p:nvPr/>
          </p:nvPicPr>
          <p:blipFill>
            <a:blip r:embed="rId2" cstate="print"/>
            <a:srcRect/>
            <a:stretch>
              <a:fillRect/>
            </a:stretch>
          </p:blipFill>
          <p:spPr bwMode="auto">
            <a:xfrm>
              <a:off x="7225" y="4214"/>
              <a:ext cx="1108" cy="1079"/>
            </a:xfrm>
            <a:prstGeom prst="rect">
              <a:avLst/>
            </a:prstGeom>
            <a:noFill/>
            <a:ln w="38100">
              <a:solidFill>
                <a:srgbClr val="000000"/>
              </a:solidFill>
              <a:miter lim="800000"/>
              <a:headEnd/>
              <a:tailEnd/>
            </a:ln>
          </p:spPr>
        </p:pic>
        <p:pic>
          <p:nvPicPr>
            <p:cNvPr id="49171" name="Picture 19"/>
            <p:cNvPicPr>
              <a:picLocks noChangeAspect="1" noChangeArrowheads="1"/>
            </p:cNvPicPr>
            <p:nvPr/>
          </p:nvPicPr>
          <p:blipFill>
            <a:blip r:embed="rId5" cstate="print"/>
            <a:srcRect/>
            <a:stretch>
              <a:fillRect/>
            </a:stretch>
          </p:blipFill>
          <p:spPr bwMode="auto">
            <a:xfrm>
              <a:off x="2527" y="6048"/>
              <a:ext cx="1558" cy="1314"/>
            </a:xfrm>
            <a:prstGeom prst="rect">
              <a:avLst/>
            </a:prstGeom>
            <a:noFill/>
          </p:spPr>
        </p:pic>
        <p:pic>
          <p:nvPicPr>
            <p:cNvPr id="49172" name="Picture 20"/>
            <p:cNvPicPr>
              <a:picLocks noChangeAspect="1" noChangeArrowheads="1"/>
            </p:cNvPicPr>
            <p:nvPr/>
          </p:nvPicPr>
          <p:blipFill>
            <a:blip r:embed="rId6" cstate="print"/>
            <a:srcRect/>
            <a:stretch>
              <a:fillRect/>
            </a:stretch>
          </p:blipFill>
          <p:spPr bwMode="auto">
            <a:xfrm>
              <a:off x="6999" y="2185"/>
              <a:ext cx="1745" cy="1204"/>
            </a:xfrm>
            <a:prstGeom prst="rect">
              <a:avLst/>
            </a:prstGeom>
            <a:noFill/>
          </p:spPr>
        </p:pic>
      </p:grpSp>
      <p:sp>
        <p:nvSpPr>
          <p:cNvPr id="49173" name="Text Box 21"/>
          <p:cNvSpPr txBox="1">
            <a:spLocks noChangeArrowheads="1"/>
          </p:cNvSpPr>
          <p:nvPr/>
        </p:nvSpPr>
        <p:spPr bwMode="auto">
          <a:xfrm>
            <a:off x="4114800" y="533400"/>
            <a:ext cx="1028700" cy="458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Cover Audio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02" name="Rectangle 5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210" name="Text Box 58"/>
          <p:cNvSpPr txBox="1">
            <a:spLocks noChangeArrowheads="1"/>
          </p:cNvSpPr>
          <p:nvPr/>
        </p:nvSpPr>
        <p:spPr bwMode="auto">
          <a:xfrm>
            <a:off x="4794250" y="2032000"/>
            <a:ext cx="912813"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FFT/DCT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11" name="Text Box 59"/>
          <p:cNvSpPr txBox="1">
            <a:spLocks noChangeArrowheads="1"/>
          </p:cNvSpPr>
          <p:nvPr/>
        </p:nvSpPr>
        <p:spPr bwMode="auto">
          <a:xfrm>
            <a:off x="2667000" y="3352800"/>
            <a:ext cx="914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FFT/DCT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12" name="Text Box 60"/>
          <p:cNvSpPr txBox="1">
            <a:spLocks noChangeArrowheads="1"/>
          </p:cNvSpPr>
          <p:nvPr/>
        </p:nvSpPr>
        <p:spPr bwMode="auto">
          <a:xfrm>
            <a:off x="3200400" y="4419600"/>
            <a:ext cx="2057400" cy="34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Extracted Watermark(X*)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13" name="Text Box 61"/>
          <p:cNvSpPr txBox="1">
            <a:spLocks noChangeArrowheads="1"/>
          </p:cNvSpPr>
          <p:nvPr/>
        </p:nvSpPr>
        <p:spPr bwMode="auto">
          <a:xfrm>
            <a:off x="990600" y="5867400"/>
            <a:ext cx="183038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Original Watermark(X)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14" name="Text Box 62"/>
          <p:cNvSpPr txBox="1">
            <a:spLocks noChangeArrowheads="1"/>
          </p:cNvSpPr>
          <p:nvPr/>
        </p:nvSpPr>
        <p:spPr bwMode="auto">
          <a:xfrm>
            <a:off x="5486400" y="5791200"/>
            <a:ext cx="10287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Similar?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15" name="Text Box 63"/>
          <p:cNvSpPr txBox="1">
            <a:spLocks noChangeArrowheads="1"/>
          </p:cNvSpPr>
          <p:nvPr/>
        </p:nvSpPr>
        <p:spPr bwMode="auto">
          <a:xfrm>
            <a:off x="6781800" y="6324600"/>
            <a:ext cx="10287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Sim(X, 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80288"/>
          </a:xfrm>
        </p:spPr>
        <p:txBody>
          <a:bodyPr>
            <a:normAutofit fontScale="90000"/>
          </a:bodyPr>
          <a:lstStyle/>
          <a:p>
            <a:r>
              <a:rPr lang="en-US" sz="4000" dirty="0" smtClean="0"/>
              <a:t>Evaluating the Similarity of Watermarks</a:t>
            </a:r>
            <a:endParaRPr lang="en-US" sz="4000" dirty="0"/>
          </a:p>
        </p:txBody>
      </p:sp>
      <p:sp>
        <p:nvSpPr>
          <p:cNvPr id="3" name="Content Placeholder 2"/>
          <p:cNvSpPr>
            <a:spLocks noGrp="1"/>
          </p:cNvSpPr>
          <p:nvPr>
            <p:ph sz="quarter" idx="1"/>
          </p:nvPr>
        </p:nvSpPr>
        <p:spPr>
          <a:xfrm>
            <a:off x="457200" y="1676400"/>
            <a:ext cx="8229600" cy="4648200"/>
          </a:xfrm>
        </p:spPr>
        <p:txBody>
          <a:bodyPr>
            <a:normAutofit/>
          </a:bodyPr>
          <a:lstStyle/>
          <a:p>
            <a:pPr algn="just"/>
            <a:r>
              <a:rPr lang="en-US" dirty="0" smtClean="0"/>
              <a:t>It is highly unlikely that the extracted mark X* will be identical to the original watermark X. Even the act of re-quantizing the watermarked document for delivery will cause X* to deviate from X. We measure the similarity of X* and X by </a:t>
            </a:r>
          </a:p>
          <a:p>
            <a:endParaRPr lang="en-US" dirty="0" smtClean="0"/>
          </a:p>
          <a:p>
            <a:endParaRPr lang="en-US" dirty="0" smtClean="0"/>
          </a:p>
          <a:p>
            <a:endParaRPr lang="en-US" dirty="0" smtClean="0"/>
          </a:p>
          <a:p>
            <a:r>
              <a:rPr lang="en-US" dirty="0" smtClean="0"/>
              <a:t>To decide whether X and X* match, one determines whether                  &gt;T, where T is some threshold.</a:t>
            </a:r>
            <a:endParaRPr lang="en-US" dirty="0"/>
          </a:p>
        </p:txBody>
      </p:sp>
      <p:graphicFrame>
        <p:nvGraphicFramePr>
          <p:cNvPr id="52226" name="Object 2"/>
          <p:cNvGraphicFramePr>
            <a:graphicFrameLocks noChangeAspect="1"/>
          </p:cNvGraphicFramePr>
          <p:nvPr/>
        </p:nvGraphicFramePr>
        <p:xfrm>
          <a:off x="2057400" y="4038600"/>
          <a:ext cx="4495800" cy="1009650"/>
        </p:xfrm>
        <a:graphic>
          <a:graphicData uri="http://schemas.openxmlformats.org/presentationml/2006/ole">
            <p:oleObj spid="_x0000_s52226" name="Equation" r:id="rId3" imgW="1790640" imgH="380880" progId="Equation.3">
              <p:embed/>
            </p:oleObj>
          </a:graphicData>
        </a:graphic>
      </p:graphicFrame>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2227" name="Object 3"/>
          <p:cNvGraphicFramePr>
            <a:graphicFrameLocks noChangeAspect="1"/>
          </p:cNvGraphicFramePr>
          <p:nvPr/>
        </p:nvGraphicFramePr>
        <p:xfrm>
          <a:off x="2133600" y="5638800"/>
          <a:ext cx="1219200" cy="381000"/>
        </p:xfrm>
        <a:graphic>
          <a:graphicData uri="http://schemas.openxmlformats.org/presentationml/2006/ole">
            <p:oleObj spid="_x0000_s52227" name="Equation" r:id="rId4" imgW="749300" imgH="228600"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       Types Of Watermarks</a:t>
            </a:r>
            <a:endParaRPr lang="en-SG" dirty="0"/>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dirty="0" smtClean="0"/>
              <a:t>Visible</a:t>
            </a:r>
          </a:p>
          <a:p>
            <a:endParaRPr lang="en-US" dirty="0" smtClean="0"/>
          </a:p>
          <a:p>
            <a:endParaRPr lang="en-US" dirty="0" smtClean="0"/>
          </a:p>
          <a:p>
            <a:endParaRPr lang="en-US" dirty="0" smtClean="0"/>
          </a:p>
          <a:p>
            <a:pPr>
              <a:buFont typeface="Wingdings" pitchFamily="2" charset="2"/>
              <a:buNone/>
            </a:pPr>
            <a:endParaRPr lang="en-US" dirty="0" smtClean="0"/>
          </a:p>
          <a:p>
            <a:pPr lvl="1"/>
            <a:endParaRPr lang="en-US" sz="2400" dirty="0" smtClean="0"/>
          </a:p>
          <a:p>
            <a:pPr lvl="1"/>
            <a:endParaRPr lang="en-US" sz="2400" dirty="0" smtClean="0"/>
          </a:p>
          <a:p>
            <a:pPr lvl="1"/>
            <a:r>
              <a:rPr lang="en-US" sz="2400" dirty="0" smtClean="0"/>
              <a:t>Signal changed completely</a:t>
            </a:r>
          </a:p>
          <a:p>
            <a:pPr lvl="1"/>
            <a:r>
              <a:rPr lang="en-US" sz="2400" dirty="0" smtClean="0"/>
              <a:t>Watermarked signal different from original</a:t>
            </a:r>
          </a:p>
          <a:p>
            <a:pPr>
              <a:buFont typeface="Wingdings" pitchFamily="2" charset="2"/>
              <a:buNone/>
            </a:pPr>
            <a:r>
              <a:rPr lang="en-US" sz="1600" dirty="0" smtClean="0"/>
              <a:t>      </a:t>
            </a:r>
          </a:p>
          <a:p>
            <a:endParaRPr lang="en-SG" dirty="0"/>
          </a:p>
        </p:txBody>
      </p:sp>
      <p:pic>
        <p:nvPicPr>
          <p:cNvPr id="4" name="Picture 4" descr="watermark"/>
          <p:cNvPicPr>
            <a:picLocks noChangeAspect="1" noChangeArrowheads="1"/>
          </p:cNvPicPr>
          <p:nvPr/>
        </p:nvPicPr>
        <p:blipFill>
          <a:blip r:embed="rId2" cstate="print"/>
          <a:srcRect/>
          <a:stretch>
            <a:fillRect/>
          </a:stretch>
        </p:blipFill>
        <p:spPr bwMode="auto">
          <a:xfrm>
            <a:off x="685800" y="2362200"/>
            <a:ext cx="3810000" cy="2362200"/>
          </a:xfrm>
          <a:prstGeom prst="rect">
            <a:avLst/>
          </a:prstGeom>
          <a:noFill/>
        </p:spPr>
      </p:pic>
      <p:pic>
        <p:nvPicPr>
          <p:cNvPr id="5" name="Picture 5" descr="SampleDiagonal"/>
          <p:cNvPicPr>
            <a:picLocks noChangeAspect="1" noChangeArrowheads="1"/>
          </p:cNvPicPr>
          <p:nvPr/>
        </p:nvPicPr>
        <p:blipFill>
          <a:blip r:embed="rId3" cstate="print"/>
          <a:srcRect/>
          <a:stretch>
            <a:fillRect/>
          </a:stretch>
        </p:blipFill>
        <p:spPr bwMode="auto">
          <a:xfrm>
            <a:off x="4876800" y="2590800"/>
            <a:ext cx="3657600" cy="2286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 </a:t>
            </a:r>
            <a:r>
              <a:rPr lang="en-US" sz="3600" dirty="0" smtClean="0"/>
              <a:t>Proposed Algorithm for Watermark Embedding</a:t>
            </a:r>
            <a:endParaRPr lang="en-US" sz="3600" dirty="0"/>
          </a:p>
        </p:txBody>
      </p:sp>
      <p:sp>
        <p:nvSpPr>
          <p:cNvPr id="3" name="Content Placeholder 2"/>
          <p:cNvSpPr>
            <a:spLocks noGrp="1"/>
          </p:cNvSpPr>
          <p:nvPr>
            <p:ph sz="quarter" idx="1"/>
          </p:nvPr>
        </p:nvSpPr>
        <p:spPr>
          <a:xfrm>
            <a:off x="457200" y="1447800"/>
            <a:ext cx="8229600" cy="4876800"/>
          </a:xfrm>
        </p:spPr>
        <p:txBody>
          <a:bodyPr>
            <a:normAutofit/>
          </a:bodyPr>
          <a:lstStyle/>
          <a:p>
            <a:pPr algn="just"/>
            <a:r>
              <a:rPr lang="en-US" dirty="0" smtClean="0">
                <a:latin typeface="Times New Roman" pitchFamily="18" charset="0"/>
                <a:cs typeface="Times New Roman" pitchFamily="18" charset="0"/>
              </a:rPr>
              <a:t>In order to guarantee robustness and transparency of watermarking, the proposed scheme embeds synchronization code in the mean value of several samples Let Y = {y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0 ≤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&lt; Length} represent a host digital audio signal with </a:t>
            </a:r>
            <a:r>
              <a:rPr lang="en-US" dirty="0" err="1" smtClean="0">
                <a:latin typeface="Times New Roman" pitchFamily="18" charset="0"/>
                <a:cs typeface="Times New Roman" pitchFamily="18" charset="0"/>
              </a:rPr>
              <a:t>Llength</a:t>
            </a:r>
            <a:r>
              <a:rPr lang="en-US" dirty="0" smtClean="0">
                <a:latin typeface="Times New Roman" pitchFamily="18" charset="0"/>
                <a:cs typeface="Times New Roman" pitchFamily="18" charset="0"/>
              </a:rPr>
              <a:t> samples. W = { w(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j ); 0 ≤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&lt; M; 0 ≤ j &lt;N } is a binary image to be embedded in lower frequency of the host audio signal, and w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j) ϵ (0, 1) is the pixel value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j). </a:t>
            </a:r>
          </a:p>
          <a:p>
            <a:pPr algn="just"/>
            <a:r>
              <a:rPr lang="en-US" dirty="0" smtClean="0">
                <a:latin typeface="Times New Roman" pitchFamily="18" charset="0"/>
                <a:cs typeface="Times New Roman" pitchFamily="18" charset="0"/>
              </a:rPr>
              <a:t>W1  is the energy efficient watermark which is generated in each segment by second lowest frequency component and embedded in the same.</a:t>
            </a:r>
            <a:endParaRPr lang="en-US"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F ={ f( </a:t>
            </a:r>
            <a:r>
              <a:rPr lang="en-US" dirty="0" err="1" smtClean="0"/>
              <a:t>i</a:t>
            </a:r>
            <a:r>
              <a:rPr lang="en-US" dirty="0" smtClean="0"/>
              <a:t> ); 0 ≤ </a:t>
            </a:r>
            <a:r>
              <a:rPr lang="en-US" dirty="0" err="1" smtClean="0"/>
              <a:t>i</a:t>
            </a:r>
            <a:r>
              <a:rPr lang="en-US" dirty="0" smtClean="0"/>
              <a:t> &lt; Lsyn } is a synchronization code with Lsyn bits, where f(</a:t>
            </a:r>
            <a:r>
              <a:rPr lang="en-US" dirty="0" err="1" smtClean="0"/>
              <a:t>i</a:t>
            </a:r>
            <a:r>
              <a:rPr lang="en-US" dirty="0" smtClean="0"/>
              <a:t>) ϵ (0, 1). </a:t>
            </a:r>
          </a:p>
          <a:p>
            <a:endParaRPr lang="en-US" dirty="0" smtClean="0"/>
          </a:p>
          <a:p>
            <a:r>
              <a:rPr lang="en-US" dirty="0" smtClean="0"/>
              <a:t>Let Y0 represent each segment and    is cut into two section     and    with L1 and L2 samples respectively. Synchronization code and watermarks are embedded into    and    , respectively.</a:t>
            </a:r>
          </a:p>
          <a:p>
            <a:endParaRPr lang="en-US" dirty="0"/>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06440" y="3429000"/>
            <a:ext cx="213360" cy="266700"/>
          </a:xfrm>
          <a:prstGeom prst="rect">
            <a:avLst/>
          </a:prstGeom>
          <a:noFill/>
        </p:spPr>
      </p:pic>
      <p:sp>
        <p:nvSpPr>
          <p:cNvPr id="54275" name="Rectangle 3"/>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3790950"/>
            <a:ext cx="228600" cy="285750"/>
          </a:xfrm>
          <a:prstGeom prst="rect">
            <a:avLst/>
          </a:prstGeom>
          <a:noFill/>
        </p:spPr>
      </p:pic>
      <p:sp>
        <p:nvSpPr>
          <p:cNvPr id="542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4278"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19400" y="3810000"/>
            <a:ext cx="274320" cy="342900"/>
          </a:xfrm>
          <a:prstGeom prst="rect">
            <a:avLst/>
          </a:prstGeom>
          <a:noFill/>
        </p:spPr>
      </p:pic>
      <p:sp>
        <p:nvSpPr>
          <p:cNvPr id="54280" name="Rectangle 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4648200"/>
            <a:ext cx="228600" cy="285750"/>
          </a:xfrm>
          <a:prstGeom prst="rect">
            <a:avLst/>
          </a:prstGeom>
          <a:noFill/>
        </p:spPr>
      </p:pic>
      <p:pic>
        <p:nvPicPr>
          <p:cNvPr id="13"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0" y="4572000"/>
            <a:ext cx="274320" cy="3429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04088"/>
          </a:xfrm>
        </p:spPr>
        <p:txBody>
          <a:bodyPr>
            <a:normAutofit/>
          </a:bodyPr>
          <a:lstStyle/>
          <a:p>
            <a:r>
              <a:rPr lang="en-US" dirty="0" smtClean="0"/>
              <a:t>Synchronization Code Embedding</a:t>
            </a:r>
            <a:endParaRPr lang="en-US" dirty="0"/>
          </a:p>
        </p:txBody>
      </p:sp>
      <p:sp>
        <p:nvSpPr>
          <p:cNvPr id="3" name="Content Placeholder 2"/>
          <p:cNvSpPr>
            <a:spLocks noGrp="1"/>
          </p:cNvSpPr>
          <p:nvPr>
            <p:ph sz="quarter" idx="1"/>
          </p:nvPr>
        </p:nvSpPr>
        <p:spPr>
          <a:xfrm>
            <a:off x="457200" y="1143000"/>
            <a:ext cx="8229600" cy="5181600"/>
          </a:xfrm>
        </p:spPr>
        <p:txBody>
          <a:bodyPr/>
          <a:lstStyle/>
          <a:p>
            <a:pPr lvl="0">
              <a:buNone/>
            </a:pPr>
            <a:r>
              <a:rPr lang="en-US" dirty="0" smtClean="0">
                <a:latin typeface="Times New Roman" pitchFamily="18" charset="0"/>
                <a:cs typeface="Times New Roman" pitchFamily="18" charset="0"/>
              </a:rPr>
              <a:t>Step -1 Audio segment     is cut into </a:t>
            </a:r>
            <a:r>
              <a:rPr lang="en-US" dirty="0" err="1" smtClean="0">
                <a:latin typeface="Times New Roman" pitchFamily="18" charset="0"/>
                <a:cs typeface="Times New Roman" pitchFamily="18" charset="0"/>
              </a:rPr>
              <a:t>L</a:t>
            </a:r>
            <a:r>
              <a:rPr lang="en-US" i="1" dirty="0" err="1" smtClean="0">
                <a:latin typeface="Times New Roman" pitchFamily="18" charset="0"/>
                <a:cs typeface="Times New Roman" pitchFamily="18" charset="0"/>
              </a:rPr>
              <a:t>sync</a:t>
            </a:r>
            <a:r>
              <a:rPr lang="en-US" dirty="0" smtClean="0">
                <a:latin typeface="Times New Roman" pitchFamily="18" charset="0"/>
                <a:cs typeface="Times New Roman" pitchFamily="18" charset="0"/>
              </a:rPr>
              <a:t> audio segments, and each audio segment              having  n sample, where</a:t>
            </a:r>
          </a:p>
          <a:p>
            <a:pPr>
              <a:buNone/>
            </a:pPr>
            <a:r>
              <a:rPr lang="en-US" dirty="0" smtClean="0"/>
              <a:t>  </a:t>
            </a:r>
          </a:p>
          <a:p>
            <a:pPr>
              <a:buNone/>
            </a:pPr>
            <a:r>
              <a:rPr lang="en-US" dirty="0" smtClean="0"/>
              <a:t> </a:t>
            </a:r>
          </a:p>
          <a:p>
            <a:pPr>
              <a:buNone/>
            </a:pPr>
            <a:r>
              <a:rPr lang="en-US" dirty="0" smtClean="0"/>
              <a:t>                                     	</a:t>
            </a:r>
          </a:p>
          <a:p>
            <a:endParaRPr lang="en-US" dirty="0" smtClean="0"/>
          </a:p>
          <a:p>
            <a:endParaRPr lang="en-US" dirty="0" smtClean="0"/>
          </a:p>
          <a:p>
            <a:pPr lvl="0"/>
            <a:r>
              <a:rPr lang="en-US" dirty="0" smtClean="0">
                <a:latin typeface="Times New Roman" pitchFamily="18" charset="0"/>
                <a:cs typeface="Times New Roman" pitchFamily="18" charset="0"/>
              </a:rPr>
              <a:t>Step -2 </a:t>
            </a:r>
            <a:r>
              <a:rPr lang="en-US" dirty="0" smtClean="0"/>
              <a:t>Calculate the mean value of  , that is</a:t>
            </a:r>
          </a:p>
          <a:p>
            <a:endParaRPr lang="en-US" dirty="0">
              <a:latin typeface="Times New Roman" pitchFamily="18" charset="0"/>
              <a:cs typeface="Times New Roman" pitchFamily="18" charset="0"/>
            </a:endParaRPr>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57600" y="1219200"/>
            <a:ext cx="304800" cy="372533"/>
          </a:xfrm>
          <a:prstGeom prst="rect">
            <a:avLst/>
          </a:prstGeom>
          <a:noFill/>
        </p:spPr>
      </p:pic>
      <p:sp>
        <p:nvSpPr>
          <p:cNvPr id="56323" name="Rectangle 3"/>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91000" y="1600200"/>
            <a:ext cx="762000" cy="445698"/>
          </a:xfrm>
          <a:prstGeom prst="rect">
            <a:avLst/>
          </a:prstGeom>
          <a:noFill/>
        </p:spPr>
      </p:pic>
      <p:sp>
        <p:nvSpPr>
          <p:cNvPr id="56326" name="Rectangle 6"/>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2209800"/>
            <a:ext cx="1783080" cy="381000"/>
          </a:xfrm>
          <a:prstGeom prst="rect">
            <a:avLst/>
          </a:prstGeom>
          <a:noFill/>
        </p:spPr>
      </p:pic>
      <p:sp>
        <p:nvSpPr>
          <p:cNvPr id="56329" name="Rectangle 9"/>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30"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4000" y="2895600"/>
            <a:ext cx="2554111" cy="381000"/>
          </a:xfrm>
          <a:prstGeom prst="rect">
            <a:avLst/>
          </a:prstGeom>
          <a:noFill/>
        </p:spPr>
      </p:pic>
      <p:sp>
        <p:nvSpPr>
          <p:cNvPr id="5633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32"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14600" y="3505200"/>
            <a:ext cx="5187462" cy="381000"/>
          </a:xfrm>
          <a:prstGeom prst="rect">
            <a:avLst/>
          </a:prstGeom>
          <a:noFill/>
        </p:spPr>
      </p:pic>
      <p:sp>
        <p:nvSpPr>
          <p:cNvPr id="56334" name="Rectangle 14"/>
          <p:cNvSpPr>
            <a:spLocks noChangeArrowheads="1"/>
          </p:cNvSpPr>
          <p:nvPr/>
        </p:nvSpPr>
        <p:spPr bwMode="auto">
          <a:xfrm>
            <a:off x="0" y="704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35"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57399" y="5029200"/>
            <a:ext cx="4895273" cy="762000"/>
          </a:xfrm>
          <a:prstGeom prst="rect">
            <a:avLst/>
          </a:prstGeom>
          <a:noFill/>
        </p:spPr>
      </p:pic>
      <p:sp>
        <p:nvSpPr>
          <p:cNvPr id="56337" name="Rectangle 17"/>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943600"/>
          </a:xfrm>
        </p:spPr>
        <p:txBody>
          <a:bodyPr/>
          <a:lstStyle/>
          <a:p>
            <a:pPr lvl="0"/>
            <a:endParaRPr lang="en-US" dirty="0" smtClean="0"/>
          </a:p>
          <a:p>
            <a:pPr lvl="0"/>
            <a:r>
              <a:rPr lang="en-US" dirty="0" smtClean="0">
                <a:latin typeface="Times New Roman" pitchFamily="18" charset="0"/>
                <a:cs typeface="Times New Roman" pitchFamily="18" charset="0"/>
              </a:rPr>
              <a:t>Step-3</a:t>
            </a:r>
            <a:r>
              <a:rPr lang="en-US" dirty="0" smtClean="0"/>
              <a:t> The synchronization code can be embedded into each  by quantizing the mean value           , the rule is given by</a:t>
            </a:r>
          </a:p>
          <a:p>
            <a:pPr lvl="0"/>
            <a:endParaRPr lang="en-US" dirty="0" smtClean="0"/>
          </a:p>
          <a:p>
            <a:pPr>
              <a:buNone/>
            </a:pPr>
            <a:r>
              <a:rPr lang="en-US" dirty="0" smtClean="0"/>
              <a:t>Where                              is the original signal sample                        </a:t>
            </a:r>
          </a:p>
          <a:p>
            <a:pPr>
              <a:buNone/>
            </a:pPr>
            <a:r>
              <a:rPr lang="en-US" dirty="0" smtClean="0"/>
              <a:t>and                                    is modified sample and</a:t>
            </a:r>
          </a:p>
          <a:p>
            <a:pPr lvl="0">
              <a:buNone/>
            </a:pPr>
            <a:r>
              <a:rPr lang="en-US" dirty="0" smtClean="0"/>
              <a:t> </a:t>
            </a:r>
          </a:p>
          <a:p>
            <a:endParaRPr lang="en-US" dirty="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4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62975" y="914400"/>
            <a:ext cx="581025" cy="457200"/>
          </a:xfrm>
          <a:prstGeom prst="rect">
            <a:avLst/>
          </a:prstGeom>
          <a:noFill/>
        </p:spPr>
      </p:pic>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4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05400" y="1371600"/>
            <a:ext cx="762000" cy="359434"/>
          </a:xfrm>
          <a:prstGeom prst="rect">
            <a:avLst/>
          </a:prstGeom>
          <a:noFill/>
        </p:spPr>
      </p:pic>
      <p:sp>
        <p:nvSpPr>
          <p:cNvPr id="573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5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2600" y="1905000"/>
            <a:ext cx="4191000" cy="685800"/>
          </a:xfrm>
          <a:prstGeom prst="rect">
            <a:avLst/>
          </a:prstGeom>
          <a:noFill/>
        </p:spPr>
      </p:pic>
      <p:sp>
        <p:nvSpPr>
          <p:cNvPr id="57352" name="Rectangle 8"/>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5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00200" y="2743200"/>
            <a:ext cx="2209800" cy="315686"/>
          </a:xfrm>
          <a:prstGeom prst="rect">
            <a:avLst/>
          </a:prstGeom>
          <a:noFill/>
        </p:spPr>
      </p:pic>
      <p:sp>
        <p:nvSpPr>
          <p:cNvPr id="573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5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71600" y="3124200"/>
            <a:ext cx="2514600" cy="351385"/>
          </a:xfrm>
          <a:prstGeom prst="rect">
            <a:avLst/>
          </a:prstGeom>
          <a:noFill/>
        </p:spPr>
      </p:pic>
      <p:sp>
        <p:nvSpPr>
          <p:cNvPr id="573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57"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00200" y="3886200"/>
            <a:ext cx="4800600" cy="914400"/>
          </a:xfrm>
          <a:prstGeom prst="rect">
            <a:avLst/>
          </a:prstGeom>
          <a:noFill/>
        </p:spPr>
      </p:pic>
      <p:sp>
        <p:nvSpPr>
          <p:cNvPr id="57359" name="Rectangle 1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6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60"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28800" y="4953000"/>
            <a:ext cx="2209800" cy="685800"/>
          </a:xfrm>
          <a:prstGeom prst="rect">
            <a:avLst/>
          </a:prstGeom>
          <a:noFill/>
        </p:spPr>
      </p:pic>
      <p:sp>
        <p:nvSpPr>
          <p:cNvPr id="57362" name="Rectangle 18"/>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63"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52600" y="5867400"/>
            <a:ext cx="2914650" cy="381000"/>
          </a:xfrm>
          <a:prstGeom prst="rect">
            <a:avLst/>
          </a:prstGeom>
          <a:noFill/>
        </p:spPr>
      </p:pic>
      <p:sp>
        <p:nvSpPr>
          <p:cNvPr id="57365" name="Rectangle 21"/>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200" dirty="0" smtClean="0"/>
              <a:t>Watermark Embedding </a:t>
            </a:r>
            <a:endParaRPr lang="en-US" sz="3200" dirty="0"/>
          </a:p>
        </p:txBody>
      </p:sp>
      <p:sp>
        <p:nvSpPr>
          <p:cNvPr id="3" name="Content Placeholder 2"/>
          <p:cNvSpPr>
            <a:spLocks noGrp="1"/>
          </p:cNvSpPr>
          <p:nvPr>
            <p:ph sz="quarter" idx="1"/>
          </p:nvPr>
        </p:nvSpPr>
        <p:spPr>
          <a:xfrm>
            <a:off x="457200" y="914400"/>
            <a:ext cx="8229600" cy="5410200"/>
          </a:xfrm>
        </p:spPr>
        <p:txBody>
          <a:bodyPr/>
          <a:lstStyle/>
          <a:p>
            <a:pPr lvl="0"/>
            <a:r>
              <a:rPr lang="en-US" dirty="0" smtClean="0"/>
              <a:t>For each audio segment     , H level DWT is performed to get the wavelet coefficient of      ,     ,     , . . . ,      , where      is coarse signal and the detail signal are     , . . . ,     ,     .</a:t>
            </a:r>
          </a:p>
          <a:p>
            <a:pPr lvl="0"/>
            <a:endParaRPr lang="en-US" dirty="0" smtClean="0"/>
          </a:p>
          <a:p>
            <a:r>
              <a:rPr lang="en-US" dirty="0" smtClean="0"/>
              <a:t>To take the advantage of lower frequency coefficient which has a higher energy value and robust against various signal processing, the DCT is performed on only lower frequency coefficient </a:t>
            </a:r>
          </a:p>
          <a:p>
            <a:pPr lvl="0"/>
            <a:endParaRPr lang="en-US" dirty="0" smtClean="0"/>
          </a:p>
          <a:p>
            <a:endParaRPr lang="en-US" dirty="0"/>
          </a:p>
        </p:txBody>
      </p:sp>
      <p:sp>
        <p:nvSpPr>
          <p:cNvPr id="103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2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67200" y="990600"/>
            <a:ext cx="311728" cy="381000"/>
          </a:xfrm>
          <a:prstGeom prst="rect">
            <a:avLst/>
          </a:prstGeom>
          <a:noFill/>
        </p:spPr>
      </p:pic>
      <p:sp>
        <p:nvSpPr>
          <p:cNvPr id="1034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43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7800" y="1371600"/>
            <a:ext cx="381000" cy="381000"/>
          </a:xfrm>
          <a:prstGeom prst="rect">
            <a:avLst/>
          </a:prstGeom>
          <a:noFill/>
        </p:spPr>
      </p:pic>
      <p:sp>
        <p:nvSpPr>
          <p:cNvPr id="103432" name="Rectangle 8"/>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33"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91200" y="1371600"/>
            <a:ext cx="406146" cy="390525"/>
          </a:xfrm>
          <a:prstGeom prst="rect">
            <a:avLst/>
          </a:prstGeom>
          <a:noFill/>
        </p:spPr>
      </p:pic>
      <p:sp>
        <p:nvSpPr>
          <p:cNvPr id="1034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35"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48400" y="1371600"/>
            <a:ext cx="594360" cy="381000"/>
          </a:xfrm>
          <a:prstGeom prst="rect">
            <a:avLst/>
          </a:prstGeom>
          <a:noFill/>
        </p:spPr>
      </p:pic>
      <p:sp>
        <p:nvSpPr>
          <p:cNvPr id="1034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3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67600" y="1447800"/>
            <a:ext cx="381000" cy="381000"/>
          </a:xfrm>
          <a:prstGeom prst="rect">
            <a:avLst/>
          </a:prstGeom>
          <a:noFill/>
        </p:spPr>
      </p:pic>
      <p:sp>
        <p:nvSpPr>
          <p:cNvPr id="1034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41" name="Rectangle 17"/>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600" y="1752600"/>
            <a:ext cx="381000" cy="381000"/>
          </a:xfrm>
          <a:prstGeom prst="rect">
            <a:avLst/>
          </a:prstGeom>
          <a:noFill/>
        </p:spPr>
      </p:pic>
      <p:pic>
        <p:nvPicPr>
          <p:cNvPr id="22"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72400" y="1752600"/>
            <a:ext cx="406146" cy="390525"/>
          </a:xfrm>
          <a:prstGeom prst="rect">
            <a:avLst/>
          </a:prstGeom>
          <a:noFill/>
        </p:spPr>
      </p:pic>
      <p:pic>
        <p:nvPicPr>
          <p:cNvPr id="23"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66800" y="2209800"/>
            <a:ext cx="594360" cy="381000"/>
          </a:xfrm>
          <a:prstGeom prst="rect">
            <a:avLst/>
          </a:prstGeom>
          <a:noFill/>
        </p:spPr>
      </p:pic>
      <p:pic>
        <p:nvPicPr>
          <p:cNvPr id="24"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76400" y="2209800"/>
            <a:ext cx="381000" cy="381000"/>
          </a:xfrm>
          <a:prstGeom prst="rect">
            <a:avLst/>
          </a:prstGeom>
          <a:noFill/>
        </p:spPr>
      </p:pic>
      <p:pic>
        <p:nvPicPr>
          <p:cNvPr id="25"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10200" y="4267200"/>
            <a:ext cx="381000" cy="381000"/>
          </a:xfrm>
          <a:prstGeom prst="rect">
            <a:avLst/>
          </a:prstGeom>
          <a:noFill/>
        </p:spPr>
      </p:pic>
      <p:sp>
        <p:nvSpPr>
          <p:cNvPr id="1034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42"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52600" y="5181600"/>
            <a:ext cx="3962400" cy="685800"/>
          </a:xfrm>
          <a:prstGeom prst="rect">
            <a:avLst/>
          </a:prstGeom>
          <a:noFill/>
        </p:spPr>
      </p:pic>
      <p:sp>
        <p:nvSpPr>
          <p:cNvPr id="103444" name="Rectangle 20"/>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200" i="1" dirty="0" smtClean="0"/>
              <a:t>Watermark Embedding at Lower frequency component</a:t>
            </a:r>
            <a:r>
              <a:rPr lang="en-US" sz="3200" dirty="0" smtClean="0"/>
              <a:t>:</a:t>
            </a:r>
            <a:endParaRPr lang="en-US" sz="3200" dirty="0"/>
          </a:p>
        </p:txBody>
      </p:sp>
      <p:sp>
        <p:nvSpPr>
          <p:cNvPr id="3" name="Content Placeholder 2"/>
          <p:cNvSpPr>
            <a:spLocks noGrp="1"/>
          </p:cNvSpPr>
          <p:nvPr>
            <p:ph sz="quarter" idx="1"/>
          </p:nvPr>
        </p:nvSpPr>
        <p:spPr>
          <a:xfrm>
            <a:off x="457200" y="1752600"/>
            <a:ext cx="8229600" cy="4572000"/>
          </a:xfrm>
        </p:spPr>
        <p:txBody>
          <a:bodyPr>
            <a:normAutofit/>
          </a:bodyPr>
          <a:lstStyle/>
          <a:p>
            <a:pPr lvl="0"/>
            <a:r>
              <a:rPr lang="en-US" dirty="0" smtClean="0"/>
              <a:t>For robustness and transparency of watermark at first level the watermark is embedded in magnitude of DCT coefficient by quantization. The proposed algorithm embeds all watermark bit in each segment of the of the audio signal. The quantization function for embedding is as follows:</a:t>
            </a:r>
          </a:p>
          <a:p>
            <a:pPr lvl="0"/>
            <a:endParaRPr lang="en-US" dirty="0" smtClean="0"/>
          </a:p>
          <a:p>
            <a:pPr lvl="0"/>
            <a:endParaRPr lang="en-US" dirty="0" smtClean="0"/>
          </a:p>
          <a:p>
            <a:pPr>
              <a:buNone/>
            </a:pPr>
            <a:r>
              <a:rPr lang="en-US" dirty="0" smtClean="0"/>
              <a:t>t = (i-1) × N + j</a:t>
            </a:r>
          </a:p>
          <a:p>
            <a:pPr lvl="0"/>
            <a:endParaRPr lang="en-US" dirty="0" smtClean="0"/>
          </a:p>
          <a:p>
            <a:endParaRPr lang="en-US" dirty="0"/>
          </a:p>
        </p:txBody>
      </p:sp>
      <p:sp>
        <p:nvSpPr>
          <p:cNvPr id="1085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854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0200" y="4191000"/>
            <a:ext cx="5181600" cy="914400"/>
          </a:xfrm>
          <a:prstGeom prst="rect">
            <a:avLst/>
          </a:prstGeom>
          <a:noFill/>
        </p:spPr>
      </p:pic>
      <p:sp>
        <p:nvSpPr>
          <p:cNvPr id="108547" name="Rectangle 3"/>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486400"/>
          </a:xfrm>
        </p:spPr>
        <p:txBody>
          <a:bodyPr>
            <a:normAutofit/>
          </a:bodyPr>
          <a:lstStyle/>
          <a:p>
            <a:r>
              <a:rPr lang="en-US" dirty="0" smtClean="0"/>
              <a:t>Where 0 ≤ </a:t>
            </a:r>
            <a:r>
              <a:rPr lang="en-US" dirty="0" err="1" smtClean="0"/>
              <a:t>i</a:t>
            </a:r>
            <a:r>
              <a:rPr lang="en-US" dirty="0" smtClean="0"/>
              <a:t> &lt; M, 0 ≤ j &lt; N and  is quantization step, and </a:t>
            </a:r>
          </a:p>
          <a:p>
            <a:endParaRPr lang="en-US" dirty="0" smtClean="0"/>
          </a:p>
          <a:p>
            <a:endParaRPr lang="en-US" dirty="0" smtClean="0"/>
          </a:p>
          <a:p>
            <a:endParaRPr lang="en-US" dirty="0" smtClean="0"/>
          </a:p>
          <a:p>
            <a:endParaRPr lang="en-US" dirty="0" smtClean="0"/>
          </a:p>
          <a:p>
            <a:pPr lvl="0"/>
            <a:r>
              <a:rPr lang="en-US" i="1" dirty="0" smtClean="0"/>
              <a:t>Watermark Embedding at second lowest frequency component:</a:t>
            </a:r>
            <a:r>
              <a:rPr lang="en-US" dirty="0" smtClean="0"/>
              <a:t> In second level of watermarking second lowest frequency component  is used for watermarking.   is used to generate energy efficient watermark and then the generated watermark is embedded in  using </a:t>
            </a:r>
            <a:r>
              <a:rPr lang="en-US" dirty="0" err="1" smtClean="0"/>
              <a:t>cox</a:t>
            </a:r>
            <a:r>
              <a:rPr lang="en-US" dirty="0" smtClean="0"/>
              <a:t> algorithm.</a:t>
            </a:r>
          </a:p>
          <a:p>
            <a:endParaRPr lang="en-US" dirty="0" smtClean="0"/>
          </a:p>
          <a:p>
            <a:endParaRPr lang="en-US" dirty="0"/>
          </a:p>
        </p:txBody>
      </p:sp>
      <p:sp>
        <p:nvSpPr>
          <p:cNvPr id="1095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95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1828800"/>
            <a:ext cx="2590800" cy="666750"/>
          </a:xfrm>
          <a:prstGeom prst="rect">
            <a:avLst/>
          </a:prstGeom>
          <a:noFill/>
        </p:spPr>
      </p:pic>
      <p:sp>
        <p:nvSpPr>
          <p:cNvPr id="109571"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95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2971800"/>
            <a:ext cx="3124200" cy="400050"/>
          </a:xfrm>
          <a:prstGeom prst="rect">
            <a:avLst/>
          </a:prstGeom>
          <a:noFill/>
        </p:spPr>
      </p:pic>
      <p:sp>
        <p:nvSpPr>
          <p:cNvPr id="109574" name="Rectangle 6"/>
          <p:cNvSpPr>
            <a:spLocks noChangeArrowheads="1"/>
          </p:cNvSpPr>
          <p:nvPr/>
        </p:nvSpPr>
        <p:spPr bwMode="auto">
          <a:xfrm>
            <a:off x="0" y="704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04088"/>
          </a:xfrm>
        </p:spPr>
        <p:txBody>
          <a:bodyPr>
            <a:normAutofit fontScale="90000"/>
          </a:bodyPr>
          <a:lstStyle/>
          <a:p>
            <a:r>
              <a:rPr lang="en-US" sz="3600" dirty="0" smtClean="0"/>
              <a:t>Generation of Energy Efficient Watermark:</a:t>
            </a:r>
            <a:endParaRPr lang="en-US" sz="3600" dirty="0"/>
          </a:p>
        </p:txBody>
      </p:sp>
      <p:sp>
        <p:nvSpPr>
          <p:cNvPr id="3" name="Content Placeholder 2"/>
          <p:cNvSpPr>
            <a:spLocks noGrp="1"/>
          </p:cNvSpPr>
          <p:nvPr>
            <p:ph sz="quarter" idx="1"/>
          </p:nvPr>
        </p:nvSpPr>
        <p:spPr>
          <a:xfrm>
            <a:off x="457200" y="1447800"/>
            <a:ext cx="8229600" cy="4876800"/>
          </a:xfrm>
        </p:spPr>
        <p:txBody>
          <a:bodyPr/>
          <a:lstStyle/>
          <a:p>
            <a:pPr lvl="0"/>
            <a:r>
              <a:rPr lang="en-US" dirty="0" smtClean="0"/>
              <a:t>Step-1 Convert        into two dimensional square matrix         </a:t>
            </a:r>
            <a:r>
              <a:rPr lang="en-US" i="1" dirty="0" smtClean="0"/>
              <a:t>x</a:t>
            </a:r>
            <a:r>
              <a:rPr lang="en-US" dirty="0" smtClean="0"/>
              <a:t>[ n</a:t>
            </a:r>
            <a:r>
              <a:rPr lang="en-US" baseline="-25000" dirty="0" smtClean="0"/>
              <a:t>1</a:t>
            </a:r>
            <a:r>
              <a:rPr lang="en-US" dirty="0" smtClean="0"/>
              <a:t>, n</a:t>
            </a:r>
            <a:r>
              <a:rPr lang="en-US" baseline="-25000" dirty="0" smtClean="0"/>
              <a:t>2 </a:t>
            </a:r>
            <a:r>
              <a:rPr lang="en-US" dirty="0" smtClean="0"/>
              <a:t>]. Where n</a:t>
            </a:r>
            <a:r>
              <a:rPr lang="en-US" baseline="-25000" dirty="0" smtClean="0"/>
              <a:t>1</a:t>
            </a:r>
            <a:r>
              <a:rPr lang="en-US" dirty="0" smtClean="0"/>
              <a:t>=n</a:t>
            </a:r>
            <a:r>
              <a:rPr lang="en-US" baseline="-25000" dirty="0" smtClean="0"/>
              <a:t>2</a:t>
            </a:r>
            <a:r>
              <a:rPr lang="en-US" dirty="0" smtClean="0"/>
              <a:t>= size of square matrix.</a:t>
            </a:r>
          </a:p>
          <a:p>
            <a:r>
              <a:rPr lang="en-US" dirty="0" smtClean="0"/>
              <a:t>Step-2 Find</a:t>
            </a:r>
          </a:p>
          <a:p>
            <a:pPr lvl="0"/>
            <a:endParaRPr lang="en-US" dirty="0" smtClean="0"/>
          </a:p>
          <a:p>
            <a:endParaRPr lang="en-US" dirty="0" smtClean="0"/>
          </a:p>
          <a:p>
            <a:r>
              <a:rPr lang="en-US" dirty="0" smtClean="0"/>
              <a:t>Where               is 2-D FFT of </a:t>
            </a:r>
            <a:r>
              <a:rPr lang="en-US" i="1" dirty="0" smtClean="0"/>
              <a:t>x</a:t>
            </a:r>
            <a:r>
              <a:rPr lang="en-US" dirty="0" smtClean="0"/>
              <a:t>[ n</a:t>
            </a:r>
            <a:r>
              <a:rPr lang="en-US" baseline="-25000" dirty="0" smtClean="0"/>
              <a:t>1</a:t>
            </a:r>
            <a:r>
              <a:rPr lang="en-US" dirty="0" smtClean="0"/>
              <a:t>, n</a:t>
            </a:r>
            <a:r>
              <a:rPr lang="en-US" baseline="-25000" dirty="0" smtClean="0"/>
              <a:t>2 </a:t>
            </a:r>
            <a:r>
              <a:rPr lang="en-US" dirty="0" smtClean="0"/>
              <a:t>].</a:t>
            </a:r>
          </a:p>
          <a:p>
            <a:endParaRPr lang="en-US" dirty="0"/>
          </a:p>
        </p:txBody>
      </p:sp>
      <p:sp>
        <p:nvSpPr>
          <p:cNvPr id="1105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0596"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71800" y="1447800"/>
            <a:ext cx="457200" cy="439615"/>
          </a:xfrm>
          <a:prstGeom prst="rect">
            <a:avLst/>
          </a:prstGeom>
          <a:noFill/>
        </p:spPr>
      </p:pic>
      <p:sp>
        <p:nvSpPr>
          <p:cNvPr id="1105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059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7400" y="3048000"/>
            <a:ext cx="3505200" cy="457200"/>
          </a:xfrm>
          <a:prstGeom prst="rect">
            <a:avLst/>
          </a:prstGeom>
          <a:noFill/>
        </p:spPr>
      </p:pic>
      <p:sp>
        <p:nvSpPr>
          <p:cNvPr id="110600" name="Rectangle 8"/>
          <p:cNvSpPr>
            <a:spLocks noChangeArrowheads="1"/>
          </p:cNvSpPr>
          <p:nvPr/>
        </p:nvSpPr>
        <p:spPr bwMode="auto">
          <a:xfrm>
            <a:off x="136525"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1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6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0601"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5000" y="3812721"/>
            <a:ext cx="838200" cy="359229"/>
          </a:xfrm>
          <a:prstGeom prst="rect">
            <a:avLst/>
          </a:prstGeom>
          <a:noFill/>
        </p:spPr>
      </p:pic>
      <p:sp>
        <p:nvSpPr>
          <p:cNvPr id="110603" name="Rectangle 11"/>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0"/>
            <a:r>
              <a:rPr lang="en-US" dirty="0" smtClean="0"/>
              <a:t>Step-3  Find</a:t>
            </a:r>
          </a:p>
          <a:p>
            <a:pPr lvl="0"/>
            <a:endParaRPr lang="en-US" dirty="0" smtClean="0"/>
          </a:p>
          <a:p>
            <a:pPr lvl="0"/>
            <a:endParaRPr lang="en-US" dirty="0" smtClean="0"/>
          </a:p>
          <a:p>
            <a:pPr lvl="0">
              <a:buNone/>
            </a:pPr>
            <a:r>
              <a:rPr lang="en-US" dirty="0" smtClean="0"/>
              <a:t>which is the 2-D FFT of</a:t>
            </a:r>
          </a:p>
          <a:p>
            <a:pPr lvl="0">
              <a:buNone/>
            </a:pPr>
            <a:endParaRPr lang="en-US" dirty="0" smtClean="0"/>
          </a:p>
          <a:p>
            <a:pPr>
              <a:buNone/>
            </a:pPr>
            <a:r>
              <a:rPr lang="en-US" dirty="0" smtClean="0"/>
              <a:t>Where          is the output of unit-variance white Gaussian random number generator.</a:t>
            </a:r>
          </a:p>
          <a:p>
            <a:pPr lvl="0">
              <a:buNone/>
            </a:pPr>
            <a:endParaRPr lang="en-US" dirty="0" smtClean="0"/>
          </a:p>
          <a:p>
            <a:endParaRPr lang="en-US" dirty="0"/>
          </a:p>
        </p:txBody>
      </p:sp>
      <p:sp>
        <p:nvSpPr>
          <p:cNvPr id="111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16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2530944"/>
            <a:ext cx="1600200" cy="488482"/>
          </a:xfrm>
          <a:prstGeom prst="rect">
            <a:avLst/>
          </a:prstGeom>
          <a:noFill/>
        </p:spPr>
      </p:pic>
      <p:sp>
        <p:nvSpPr>
          <p:cNvPr id="111619" name="Rectangle 3"/>
          <p:cNvSpPr>
            <a:spLocks noChangeArrowheads="1"/>
          </p:cNvSpPr>
          <p:nvPr/>
        </p:nvSpPr>
        <p:spPr bwMode="auto">
          <a:xfrm>
            <a:off x="136525"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1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162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62400" y="3505200"/>
            <a:ext cx="685800" cy="298174"/>
          </a:xfrm>
          <a:prstGeom prst="rect">
            <a:avLst/>
          </a:prstGeom>
          <a:noFill/>
        </p:spPr>
      </p:pic>
      <p:pic>
        <p:nvPicPr>
          <p:cNvPr id="11"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00200" y="4419600"/>
            <a:ext cx="685800" cy="29817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638800"/>
          </a:xfrm>
        </p:spPr>
        <p:txBody>
          <a:bodyPr/>
          <a:lstStyle/>
          <a:p>
            <a:pPr lvl="0"/>
            <a:r>
              <a:rPr lang="en-US" dirty="0" smtClean="0"/>
              <a:t>Step-4 Find           . such that</a:t>
            </a:r>
          </a:p>
          <a:p>
            <a:pPr lvl="0"/>
            <a:endParaRPr lang="en-US" dirty="0" smtClean="0"/>
          </a:p>
          <a:p>
            <a:pPr lvl="0"/>
            <a:endParaRPr lang="en-US" dirty="0" smtClean="0"/>
          </a:p>
          <a:p>
            <a:r>
              <a:rPr lang="en-US" dirty="0" smtClean="0"/>
              <a:t>Step-5 Convert            to one dimension                  where m = </a:t>
            </a:r>
          </a:p>
          <a:p>
            <a:pPr lvl="0"/>
            <a:endParaRPr lang="en-US" dirty="0" smtClean="0"/>
          </a:p>
          <a:p>
            <a:pPr lvl="0"/>
            <a:r>
              <a:rPr lang="en-US" dirty="0" smtClean="0"/>
              <a:t>Step-6 Energy Efficient watermark W =</a:t>
            </a:r>
          </a:p>
          <a:p>
            <a:endParaRPr lang="en-US" dirty="0" smtClean="0"/>
          </a:p>
          <a:p>
            <a:pPr>
              <a:buNone/>
            </a:pPr>
            <a:r>
              <a:rPr lang="en-US" dirty="0" smtClean="0"/>
              <a:t>Where SD is Standard Deviation of</a:t>
            </a:r>
            <a:endParaRPr lang="en-US" dirty="0"/>
          </a:p>
        </p:txBody>
      </p:sp>
      <p:sp>
        <p:nvSpPr>
          <p:cNvPr id="1126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4600" y="838200"/>
            <a:ext cx="838200" cy="256117"/>
          </a:xfrm>
          <a:prstGeom prst="rect">
            <a:avLst/>
          </a:prstGeom>
          <a:noFill/>
        </p:spPr>
      </p:pic>
      <p:sp>
        <p:nvSpPr>
          <p:cNvPr id="112643" name="Rectangle 3"/>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4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1447800"/>
            <a:ext cx="4343400" cy="381000"/>
          </a:xfrm>
          <a:prstGeom prst="rect">
            <a:avLst/>
          </a:prstGeom>
          <a:noFill/>
        </p:spPr>
      </p:pic>
      <p:sp>
        <p:nvSpPr>
          <p:cNvPr id="112646" name="Rectangle 6"/>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4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1800" y="2285999"/>
            <a:ext cx="838200" cy="256117"/>
          </a:xfrm>
          <a:prstGeom prst="rect">
            <a:avLst/>
          </a:prstGeom>
          <a:noFill/>
        </p:spPr>
      </p:pic>
      <p:sp>
        <p:nvSpPr>
          <p:cNvPr id="112649" name="Rectangle 9"/>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50"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77000" y="2209800"/>
            <a:ext cx="990600" cy="357266"/>
          </a:xfrm>
          <a:prstGeom prst="rect">
            <a:avLst/>
          </a:prstGeom>
          <a:noFill/>
        </p:spPr>
      </p:pic>
      <p:sp>
        <p:nvSpPr>
          <p:cNvPr id="112652" name="Rectangle 12"/>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5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53"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62200" y="2667000"/>
            <a:ext cx="762000" cy="328706"/>
          </a:xfrm>
          <a:prstGeom prst="rect">
            <a:avLst/>
          </a:prstGeom>
          <a:noFill/>
        </p:spPr>
      </p:pic>
      <p:sp>
        <p:nvSpPr>
          <p:cNvPr id="11265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55"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477000" y="3505200"/>
            <a:ext cx="1480705" cy="361950"/>
          </a:xfrm>
          <a:prstGeom prst="rect">
            <a:avLst/>
          </a:prstGeom>
          <a:noFill/>
        </p:spPr>
      </p:pic>
      <p:sp>
        <p:nvSpPr>
          <p:cNvPr id="112657" name="Rectangle 1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1450" algn="l"/>
                <a:tab pos="10858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5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58" name="Picture 1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15000" y="4495800"/>
            <a:ext cx="838200" cy="302302"/>
          </a:xfrm>
          <a:prstGeom prst="rect">
            <a:avLst/>
          </a:prstGeom>
          <a:noFill/>
        </p:spPr>
      </p:pic>
      <p:sp>
        <p:nvSpPr>
          <p:cNvPr id="112660" name="Rectangle 20"/>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       Types Of Watermarks</a:t>
            </a:r>
            <a:endParaRPr lang="en-SG" dirty="0"/>
          </a:p>
        </p:txBody>
      </p:sp>
      <p:sp>
        <p:nvSpPr>
          <p:cNvPr id="3" name="Content Placeholder 2"/>
          <p:cNvSpPr>
            <a:spLocks noGrp="1"/>
          </p:cNvSpPr>
          <p:nvPr>
            <p:ph sz="quarter" idx="1"/>
          </p:nvPr>
        </p:nvSpPr>
        <p:spPr/>
        <p:txBody>
          <a:bodyPr>
            <a:normAutofit/>
          </a:bodyPr>
          <a:lstStyle/>
          <a:p>
            <a:pPr>
              <a:lnSpc>
                <a:spcPct val="90000"/>
              </a:lnSpc>
              <a:buFont typeface="Wingdings" pitchFamily="2" charset="2"/>
              <a:buChar char="q"/>
            </a:pPr>
            <a:r>
              <a:rPr lang="en-US" dirty="0" smtClean="0"/>
              <a:t>Invisible</a:t>
            </a:r>
          </a:p>
          <a:p>
            <a:pPr>
              <a:lnSpc>
                <a:spcPct val="90000"/>
              </a:lnSpc>
            </a:pPr>
            <a:endParaRPr lang="en-US" dirty="0" smtClean="0"/>
          </a:p>
          <a:p>
            <a:pPr>
              <a:lnSpc>
                <a:spcPct val="90000"/>
              </a:lnSpc>
            </a:pPr>
            <a:endParaRPr lang="en-US" dirty="0" smtClean="0"/>
          </a:p>
          <a:p>
            <a:pPr>
              <a:lnSpc>
                <a:spcPct val="90000"/>
              </a:lnSpc>
              <a:buFont typeface="Wingdings" pitchFamily="2" charset="2"/>
              <a:buNone/>
            </a:pPr>
            <a:endParaRPr lang="en-US" dirty="0" smtClean="0"/>
          </a:p>
          <a:p>
            <a:pPr>
              <a:lnSpc>
                <a:spcPct val="90000"/>
              </a:lnSpc>
            </a:pPr>
            <a:endParaRPr lang="en-US" dirty="0" smtClean="0"/>
          </a:p>
          <a:p>
            <a:pPr lvl="1">
              <a:lnSpc>
                <a:spcPct val="90000"/>
              </a:lnSpc>
            </a:pPr>
            <a:endParaRPr lang="en-US" sz="2400" dirty="0" smtClean="0"/>
          </a:p>
          <a:p>
            <a:pPr lvl="1">
              <a:lnSpc>
                <a:spcPct val="90000"/>
              </a:lnSpc>
            </a:pPr>
            <a:endParaRPr lang="en-US" sz="2400" dirty="0" smtClean="0"/>
          </a:p>
          <a:p>
            <a:pPr lvl="1">
              <a:lnSpc>
                <a:spcPct val="90000"/>
              </a:lnSpc>
            </a:pPr>
            <a:endParaRPr lang="en-US" sz="2400" dirty="0" smtClean="0"/>
          </a:p>
          <a:p>
            <a:pPr lvl="1">
              <a:lnSpc>
                <a:spcPct val="90000"/>
              </a:lnSpc>
            </a:pPr>
            <a:r>
              <a:rPr lang="en-US" sz="2400" dirty="0" smtClean="0"/>
              <a:t>Signal not changed to a large extent</a:t>
            </a:r>
          </a:p>
          <a:p>
            <a:pPr lvl="1">
              <a:lnSpc>
                <a:spcPct val="90000"/>
              </a:lnSpc>
            </a:pPr>
            <a:r>
              <a:rPr lang="en-US" sz="2400" dirty="0" smtClean="0"/>
              <a:t>Minor variations to output signal</a:t>
            </a:r>
          </a:p>
          <a:p>
            <a:pPr>
              <a:lnSpc>
                <a:spcPct val="90000"/>
              </a:lnSpc>
              <a:buFont typeface="Wingdings" pitchFamily="2" charset="2"/>
              <a:buNone/>
            </a:pPr>
            <a:endParaRPr lang="en-US" sz="1600" dirty="0" smtClean="0"/>
          </a:p>
          <a:p>
            <a:pPr>
              <a:lnSpc>
                <a:spcPct val="90000"/>
              </a:lnSpc>
              <a:buFont typeface="Wingdings" pitchFamily="2" charset="2"/>
              <a:buNone/>
            </a:pPr>
            <a:r>
              <a:rPr lang="en-US" sz="1600" dirty="0" smtClean="0"/>
              <a:t> </a:t>
            </a:r>
            <a:endParaRPr lang="en-SG" dirty="0"/>
          </a:p>
        </p:txBody>
      </p:sp>
      <p:pic>
        <p:nvPicPr>
          <p:cNvPr id="4" name="Picture 6" descr="Wmimages"/>
          <p:cNvPicPr>
            <a:picLocks noChangeAspect="1" noChangeArrowheads="1"/>
          </p:cNvPicPr>
          <p:nvPr/>
        </p:nvPicPr>
        <p:blipFill>
          <a:blip r:embed="rId2" cstate="print"/>
          <a:srcRect/>
          <a:stretch>
            <a:fillRect/>
          </a:stretch>
        </p:blipFill>
        <p:spPr bwMode="auto">
          <a:xfrm>
            <a:off x="685800" y="2362200"/>
            <a:ext cx="3429000" cy="2438400"/>
          </a:xfrm>
          <a:prstGeom prst="rect">
            <a:avLst/>
          </a:prstGeom>
          <a:noFill/>
        </p:spPr>
      </p:pic>
      <p:pic>
        <p:nvPicPr>
          <p:cNvPr id="5" name="Picture 7" descr="Detects"/>
          <p:cNvPicPr>
            <a:picLocks noChangeAspect="1" noChangeArrowheads="1"/>
          </p:cNvPicPr>
          <p:nvPr/>
        </p:nvPicPr>
        <p:blipFill>
          <a:blip r:embed="rId3" cstate="print"/>
          <a:srcRect r="-1016" b="49629"/>
          <a:stretch>
            <a:fillRect/>
          </a:stretch>
        </p:blipFill>
        <p:spPr bwMode="auto">
          <a:xfrm>
            <a:off x="4500562" y="2643182"/>
            <a:ext cx="4114800" cy="116522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627888"/>
          </a:xfrm>
        </p:spPr>
        <p:txBody>
          <a:bodyPr>
            <a:normAutofit fontScale="90000"/>
          </a:bodyPr>
          <a:lstStyle/>
          <a:p>
            <a:r>
              <a:rPr lang="en-US" sz="3200" dirty="0" smtClean="0"/>
              <a:t>Embedding of Energy Efficient Watermark:</a:t>
            </a:r>
            <a:endParaRPr lang="en-US" sz="3200" dirty="0"/>
          </a:p>
        </p:txBody>
      </p:sp>
      <p:sp>
        <p:nvSpPr>
          <p:cNvPr id="3" name="Content Placeholder 2"/>
          <p:cNvSpPr>
            <a:spLocks noGrp="1"/>
          </p:cNvSpPr>
          <p:nvPr>
            <p:ph sz="quarter" idx="1"/>
          </p:nvPr>
        </p:nvSpPr>
        <p:spPr>
          <a:xfrm>
            <a:off x="457200" y="990600"/>
            <a:ext cx="8229600" cy="5334000"/>
          </a:xfrm>
        </p:spPr>
        <p:txBody>
          <a:bodyPr>
            <a:normAutofit fontScale="92500" lnSpcReduction="20000"/>
          </a:bodyPr>
          <a:lstStyle/>
          <a:p>
            <a:pPr algn="just"/>
            <a:r>
              <a:rPr lang="en-IN" dirty="0" smtClean="0"/>
              <a:t>To embedding the above generated watermark Cox algorithm is used. Which state that when we insert X into V to obtain we specify a scaling parameter α, which determines the extent to which X alters V. Three natural formulae for computing are</a:t>
            </a:r>
          </a:p>
          <a:p>
            <a:pPr>
              <a:buNone/>
            </a:pPr>
            <a:r>
              <a:rPr lang="en-IN" dirty="0" smtClean="0"/>
              <a:t>                              ……………….(1) </a:t>
            </a:r>
          </a:p>
          <a:p>
            <a:pPr>
              <a:buNone/>
            </a:pPr>
            <a:r>
              <a:rPr lang="en-IN" dirty="0" smtClean="0"/>
              <a:t>                              ………………..(2)</a:t>
            </a:r>
          </a:p>
          <a:p>
            <a:pPr>
              <a:buNone/>
            </a:pPr>
            <a:r>
              <a:rPr lang="en-IN" dirty="0" smtClean="0"/>
              <a:t>                           ……………………(3)                                                </a:t>
            </a:r>
          </a:p>
          <a:p>
            <a:pPr algn="just"/>
            <a:r>
              <a:rPr lang="en-US" dirty="0" smtClean="0"/>
              <a:t>Equation (1) is always invertible, and (2) and (3) are invertible if        , which holds in all of our experiments. Given,    we can therefore compute the inverse function to derive    from     and </a:t>
            </a:r>
            <a:r>
              <a:rPr lang="en-US" i="1" dirty="0" smtClean="0"/>
              <a:t>V</a:t>
            </a:r>
            <a:r>
              <a:rPr lang="en-US" dirty="0" smtClean="0"/>
              <a:t>.</a:t>
            </a:r>
          </a:p>
          <a:p>
            <a:pPr algn="just"/>
            <a:endParaRPr lang="en-US" dirty="0" smtClean="0"/>
          </a:p>
          <a:p>
            <a:r>
              <a:rPr lang="en-US" dirty="0" smtClean="0"/>
              <a:t>The watermark is embedded in two dimensional  </a:t>
            </a:r>
            <a:r>
              <a:rPr lang="en-US" i="1" dirty="0" smtClean="0"/>
              <a:t>x</a:t>
            </a:r>
            <a:r>
              <a:rPr lang="en-US" dirty="0" smtClean="0"/>
              <a:t>[ n</a:t>
            </a:r>
            <a:r>
              <a:rPr lang="en-US" baseline="-25000" dirty="0" smtClean="0"/>
              <a:t>1</a:t>
            </a:r>
            <a:r>
              <a:rPr lang="en-US" dirty="0" smtClean="0"/>
              <a:t>, n</a:t>
            </a:r>
            <a:r>
              <a:rPr lang="en-US" baseline="-25000" dirty="0" smtClean="0"/>
              <a:t>2 </a:t>
            </a:r>
            <a:r>
              <a:rPr lang="en-US" dirty="0" smtClean="0"/>
              <a:t>] and then watermarked  </a:t>
            </a:r>
            <a:r>
              <a:rPr lang="en-US" i="1" dirty="0" smtClean="0"/>
              <a:t>x’</a:t>
            </a:r>
            <a:r>
              <a:rPr lang="en-US" dirty="0" smtClean="0"/>
              <a:t>[ n</a:t>
            </a:r>
            <a:r>
              <a:rPr lang="en-US" baseline="-25000" dirty="0" smtClean="0"/>
              <a:t>1</a:t>
            </a:r>
            <a:r>
              <a:rPr lang="en-US" dirty="0" smtClean="0"/>
              <a:t>, n</a:t>
            </a:r>
            <a:r>
              <a:rPr lang="en-US" baseline="-25000" dirty="0" smtClean="0"/>
              <a:t>2 </a:t>
            </a:r>
            <a:r>
              <a:rPr lang="en-US" dirty="0" smtClean="0"/>
              <a:t>] is converted back to one dimensional</a:t>
            </a:r>
          </a:p>
          <a:p>
            <a:endParaRPr lang="en-US" dirty="0"/>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366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3000" y="2514600"/>
            <a:ext cx="1676400" cy="397042"/>
          </a:xfrm>
          <a:prstGeom prst="rect">
            <a:avLst/>
          </a:prstGeom>
          <a:noFill/>
        </p:spPr>
      </p:pic>
      <p:sp>
        <p:nvSpPr>
          <p:cNvPr id="113667"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366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2895600"/>
            <a:ext cx="1676400" cy="314325"/>
          </a:xfrm>
          <a:prstGeom prst="rect">
            <a:avLst/>
          </a:prstGeom>
          <a:noFill/>
        </p:spPr>
      </p:pic>
      <p:sp>
        <p:nvSpPr>
          <p:cNvPr id="113670" name="Rectangle 6"/>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6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367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66800" y="3276600"/>
            <a:ext cx="1447800" cy="345935"/>
          </a:xfrm>
          <a:prstGeom prst="rect">
            <a:avLst/>
          </a:prstGeom>
          <a:noFill/>
        </p:spPr>
      </p:pic>
      <p:sp>
        <p:nvSpPr>
          <p:cNvPr id="113673" name="Rectangle 9"/>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6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3674"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14600" y="3886200"/>
            <a:ext cx="762000" cy="356681"/>
          </a:xfrm>
          <a:prstGeom prst="rect">
            <a:avLst/>
          </a:prstGeom>
          <a:noFill/>
        </p:spPr>
      </p:pic>
      <p:sp>
        <p:nvSpPr>
          <p:cNvPr id="11367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3676"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52600" y="4191000"/>
            <a:ext cx="304800" cy="394447"/>
          </a:xfrm>
          <a:prstGeom prst="rect">
            <a:avLst/>
          </a:prstGeom>
          <a:noFill/>
        </p:spPr>
      </p:pic>
      <p:sp>
        <p:nvSpPr>
          <p:cNvPr id="11367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3678"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76400" y="4572000"/>
            <a:ext cx="276225" cy="289379"/>
          </a:xfrm>
          <a:prstGeom prst="rect">
            <a:avLst/>
          </a:prstGeom>
          <a:noFill/>
        </p:spPr>
      </p:pic>
      <p:sp>
        <p:nvSpPr>
          <p:cNvPr id="11368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3680"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67000" y="4495800"/>
            <a:ext cx="314325" cy="406774"/>
          </a:xfrm>
          <a:prstGeom prst="rect">
            <a:avLst/>
          </a:prstGeom>
          <a:noFill/>
        </p:spPr>
      </p:pic>
      <p:sp>
        <p:nvSpPr>
          <p:cNvPr id="113682" name="Rectangle 18"/>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6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3683"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14600" y="5715000"/>
            <a:ext cx="457200" cy="4572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Watermarks detection</a:t>
            </a:r>
            <a:br>
              <a:rPr lang="en-US" dirty="0" smtClean="0"/>
            </a:br>
            <a:r>
              <a:rPr lang="en-US" dirty="0" smtClean="0"/>
              <a:t> </a:t>
            </a:r>
            <a:r>
              <a:rPr lang="en-US" sz="3600" dirty="0" smtClean="0"/>
              <a:t>First level watermark detection:</a:t>
            </a:r>
            <a:endParaRPr lang="en-US" sz="3600" dirty="0"/>
          </a:p>
        </p:txBody>
      </p:sp>
      <p:sp>
        <p:nvSpPr>
          <p:cNvPr id="3" name="Content Placeholder 2"/>
          <p:cNvSpPr>
            <a:spLocks noGrp="1"/>
          </p:cNvSpPr>
          <p:nvPr>
            <p:ph sz="quarter" idx="1"/>
          </p:nvPr>
        </p:nvSpPr>
        <p:spPr/>
        <p:txBody>
          <a:bodyPr/>
          <a:lstStyle/>
          <a:p>
            <a:r>
              <a:rPr lang="en-US" dirty="0" smtClean="0"/>
              <a:t>Step-1 </a:t>
            </a:r>
            <a:r>
              <a:rPr lang="en-IN" dirty="0" smtClean="0"/>
              <a:t>Watermark segment position </a:t>
            </a:r>
            <a:r>
              <a:rPr lang="en-IN" i="1" dirty="0" smtClean="0"/>
              <a:t>L</a:t>
            </a:r>
            <a:r>
              <a:rPr lang="en-IN" dirty="0" smtClean="0"/>
              <a:t> is located based on the frame synchronization technology of digital communications.</a:t>
            </a:r>
          </a:p>
          <a:p>
            <a:pPr lvl="0"/>
            <a:r>
              <a:rPr lang="en-IN" dirty="0" smtClean="0"/>
              <a:t>Step-2 H- level DWT is performed on each audio segment </a:t>
            </a:r>
            <a:r>
              <a:rPr lang="en-IN" i="1" dirty="0" smtClean="0"/>
              <a:t>Y</a:t>
            </a:r>
            <a:r>
              <a:rPr lang="en-IN" i="1" baseline="30000" dirty="0" smtClean="0"/>
              <a:t>*</a:t>
            </a:r>
            <a:r>
              <a:rPr lang="en-IN" dirty="0" smtClean="0"/>
              <a:t>(</a:t>
            </a:r>
            <a:r>
              <a:rPr lang="en-IN" i="1" dirty="0" smtClean="0"/>
              <a:t>m</a:t>
            </a:r>
            <a:r>
              <a:rPr lang="en-IN" dirty="0" smtClean="0"/>
              <a:t>) after </a:t>
            </a:r>
            <a:r>
              <a:rPr lang="en-IN" i="1" dirty="0" smtClean="0"/>
              <a:t>L </a:t>
            </a:r>
            <a:r>
              <a:rPr lang="en-IN" dirty="0" smtClean="0"/>
              <a:t>and then get the coefficient as follows:</a:t>
            </a:r>
          </a:p>
          <a:p>
            <a:pPr lvl="0"/>
            <a:r>
              <a:rPr lang="en-IN" dirty="0" smtClean="0"/>
              <a:t>Step-3 </a:t>
            </a:r>
            <a:r>
              <a:rPr lang="en-US" dirty="0" smtClean="0"/>
              <a:t>DCT is performed on lower frequency DWT- coefficient </a:t>
            </a:r>
            <a:endParaRPr lang="en-IN" dirty="0" smtClean="0"/>
          </a:p>
          <a:p>
            <a:pPr lvl="0">
              <a:buNone/>
            </a:pPr>
            <a:endParaRPr lang="en-US" dirty="0" smtClean="0"/>
          </a:p>
          <a:p>
            <a:endParaRPr lang="en-US" dirty="0"/>
          </a:p>
        </p:txBody>
      </p:sp>
      <p:sp>
        <p:nvSpPr>
          <p:cNvPr id="1146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468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4114800"/>
            <a:ext cx="2302329" cy="419100"/>
          </a:xfrm>
          <a:prstGeom prst="rect">
            <a:avLst/>
          </a:prstGeom>
          <a:noFill/>
        </p:spPr>
      </p:pic>
      <p:sp>
        <p:nvSpPr>
          <p:cNvPr id="114691" name="Rectangle 3"/>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469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4953000"/>
            <a:ext cx="381000" cy="337038"/>
          </a:xfrm>
          <a:prstGeom prst="rect">
            <a:avLst/>
          </a:prstGeom>
          <a:noFill/>
        </p:spPr>
      </p:pic>
      <p:sp>
        <p:nvSpPr>
          <p:cNvPr id="1146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3652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469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38400" y="5410200"/>
            <a:ext cx="3381375" cy="504825"/>
          </a:xfrm>
          <a:prstGeom prst="rect">
            <a:avLst/>
          </a:prstGeom>
          <a:noFill/>
        </p:spPr>
      </p:pic>
      <p:sp>
        <p:nvSpPr>
          <p:cNvPr id="114696" name="Rectangle 8"/>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lstStyle/>
          <a:p>
            <a:pPr lvl="0"/>
            <a:r>
              <a:rPr lang="en-US" dirty="0" smtClean="0"/>
              <a:t>Step-4 Rule for extraction is </a:t>
            </a:r>
          </a:p>
          <a:p>
            <a:endParaRPr lang="en-US" dirty="0"/>
          </a:p>
        </p:txBody>
      </p:sp>
      <p:sp>
        <p:nvSpPr>
          <p:cNvPr id="1157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571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9200" y="1295400"/>
            <a:ext cx="1123950" cy="400050"/>
          </a:xfrm>
          <a:prstGeom prst="rect">
            <a:avLst/>
          </a:prstGeom>
          <a:noFill/>
        </p:spPr>
      </p:pic>
      <p:sp>
        <p:nvSpPr>
          <p:cNvPr id="115715" name="Rectangle 3"/>
          <p:cNvSpPr>
            <a:spLocks noChangeArrowheads="1"/>
          </p:cNvSpPr>
          <p:nvPr/>
        </p:nvSpPr>
        <p:spPr bwMode="auto">
          <a:xfrm>
            <a:off x="0" y="704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7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571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1905000"/>
            <a:ext cx="3810000" cy="66675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27888"/>
          </a:xfrm>
        </p:spPr>
        <p:txBody>
          <a:bodyPr>
            <a:normAutofit/>
          </a:bodyPr>
          <a:lstStyle/>
          <a:p>
            <a:r>
              <a:rPr lang="en-US" sz="3200" dirty="0" smtClean="0"/>
              <a:t>Second level watermark detection:</a:t>
            </a:r>
            <a:endParaRPr lang="en-US" sz="3200" dirty="0"/>
          </a:p>
        </p:txBody>
      </p:sp>
      <p:sp>
        <p:nvSpPr>
          <p:cNvPr id="3" name="Content Placeholder 2"/>
          <p:cNvSpPr>
            <a:spLocks noGrp="1"/>
          </p:cNvSpPr>
          <p:nvPr>
            <p:ph sz="quarter" idx="1"/>
          </p:nvPr>
        </p:nvSpPr>
        <p:spPr>
          <a:xfrm>
            <a:off x="457200" y="1524000"/>
            <a:ext cx="8229600" cy="4800600"/>
          </a:xfrm>
        </p:spPr>
        <p:txBody>
          <a:bodyPr/>
          <a:lstStyle/>
          <a:p>
            <a:r>
              <a:rPr lang="en-US" dirty="0" smtClean="0"/>
              <a:t>The watermark detection at second level requires original audio since the Cox algorithm used to embed the watermark is a blind technique.  If we use equation (2) as mentioned above than the inverse function corresponding to it is:</a:t>
            </a:r>
          </a:p>
          <a:p>
            <a:endParaRPr lang="en-US" dirty="0"/>
          </a:p>
        </p:txBody>
      </p:sp>
      <p:sp>
        <p:nvSpPr>
          <p:cNvPr id="1167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673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67000" y="3886200"/>
            <a:ext cx="2133600" cy="752475"/>
          </a:xfrm>
          <a:prstGeom prst="rect">
            <a:avLst/>
          </a:prstGeom>
          <a:noFill/>
        </p:spPr>
      </p:pic>
      <p:sp>
        <p:nvSpPr>
          <p:cNvPr id="116739"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7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674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4800600"/>
            <a:ext cx="1981200" cy="483681"/>
          </a:xfrm>
          <a:prstGeom prst="rect">
            <a:avLst/>
          </a:prstGeom>
          <a:noFill/>
        </p:spPr>
      </p:pic>
      <p:sp>
        <p:nvSpPr>
          <p:cNvPr id="116742" name="Rectangle 6"/>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7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674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19400" y="5410200"/>
            <a:ext cx="1676400" cy="428625"/>
          </a:xfrm>
          <a:prstGeom prst="rect">
            <a:avLst/>
          </a:prstGeom>
          <a:noFill/>
        </p:spPr>
      </p:pic>
      <p:sp>
        <p:nvSpPr>
          <p:cNvPr id="116745" name="Rectangle 9"/>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 Functions:</a:t>
            </a:r>
            <a:endParaRPr lang="en-US" dirty="0"/>
          </a:p>
        </p:txBody>
      </p:sp>
      <p:sp>
        <p:nvSpPr>
          <p:cNvPr id="1177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776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9200" y="2286000"/>
            <a:ext cx="3810000" cy="990600"/>
          </a:xfrm>
          <a:prstGeom prst="rect">
            <a:avLst/>
          </a:prstGeom>
          <a:noFill/>
        </p:spPr>
      </p:pic>
      <p:sp>
        <p:nvSpPr>
          <p:cNvPr id="117763"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7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776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4191000"/>
            <a:ext cx="2514600" cy="762000"/>
          </a:xfrm>
          <a:prstGeom prst="rect">
            <a:avLst/>
          </a:prstGeom>
          <a:noFill/>
        </p:spPr>
      </p:pic>
      <p:sp>
        <p:nvSpPr>
          <p:cNvPr id="117766"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To Noise Ratio:</a:t>
            </a:r>
            <a:endParaRPr lang="en-US" dirty="0"/>
          </a:p>
        </p:txBody>
      </p:sp>
      <p:sp>
        <p:nvSpPr>
          <p:cNvPr id="1187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87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95400" y="2362200"/>
            <a:ext cx="3581400" cy="990600"/>
          </a:xfrm>
          <a:prstGeom prst="rect">
            <a:avLst/>
          </a:prstGeom>
          <a:noFill/>
        </p:spPr>
      </p:pic>
      <p:sp>
        <p:nvSpPr>
          <p:cNvPr id="118787"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b="1" dirty="0" smtClean="0"/>
              <a:t>RESULTS AND DISCUSSION</a:t>
            </a:r>
            <a:endParaRPr lang="en-US" dirty="0"/>
          </a:p>
        </p:txBody>
      </p:sp>
      <p:sp>
        <p:nvSpPr>
          <p:cNvPr id="3" name="Content Placeholder 2"/>
          <p:cNvSpPr>
            <a:spLocks noGrp="1"/>
          </p:cNvSpPr>
          <p:nvPr>
            <p:ph sz="quarter" idx="1"/>
          </p:nvPr>
        </p:nvSpPr>
        <p:spPr>
          <a:xfrm>
            <a:off x="457200" y="1447800"/>
            <a:ext cx="8229600" cy="4876800"/>
          </a:xfrm>
        </p:spPr>
        <p:txBody>
          <a:bodyPr>
            <a:normAutofit fontScale="92500"/>
          </a:bodyPr>
          <a:lstStyle/>
          <a:p>
            <a:r>
              <a:rPr lang="en-US" dirty="0" smtClean="0"/>
              <a:t>In order to illustrate the inaudibility and robust nature of proposed watermarking scheme, the watermarks are applied to two audio piece. Audio signal in test are 16 bit signed mono audio signal sampled at 44.1 KHz. 64×64 bit binary image is used as first level watermark for all audio signal and 16 bit barker code 1111100110101110 as synchronization code. The Doubechies-1 wavelet basis is used. The smaller level influence robustness of the watermark and larger level will cause large calculation, so 4-level DWT is performed in this test. In our experiment synchronization code is embedded in mean value of five samples and 65536 samples audio segment is used for watermark embedding.  </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esktop\test2.bmp"/>
          <p:cNvPicPr/>
          <p:nvPr/>
        </p:nvPicPr>
        <p:blipFill>
          <a:blip r:embed="rId2" cstate="print"/>
          <a:srcRect/>
          <a:stretch>
            <a:fillRect/>
          </a:stretch>
        </p:blipFill>
        <p:spPr bwMode="auto">
          <a:xfrm>
            <a:off x="2286000" y="762000"/>
            <a:ext cx="3581400" cy="2057400"/>
          </a:xfrm>
          <a:prstGeom prst="rect">
            <a:avLst/>
          </a:prstGeom>
          <a:noFill/>
          <a:ln w="9525">
            <a:noFill/>
            <a:miter lim="800000"/>
            <a:headEnd/>
            <a:tailEnd/>
          </a:ln>
        </p:spPr>
      </p:pic>
      <p:sp>
        <p:nvSpPr>
          <p:cNvPr id="5" name="Rectangle 4"/>
          <p:cNvSpPr/>
          <p:nvPr/>
        </p:nvSpPr>
        <p:spPr>
          <a:xfrm>
            <a:off x="2971800" y="2743200"/>
            <a:ext cx="2184381" cy="369332"/>
          </a:xfrm>
          <a:prstGeom prst="rect">
            <a:avLst/>
          </a:prstGeom>
        </p:spPr>
        <p:txBody>
          <a:bodyPr wrap="none">
            <a:spAutoFit/>
          </a:bodyPr>
          <a:lstStyle/>
          <a:p>
            <a:r>
              <a:rPr lang="en-US" dirty="0" smtClean="0"/>
              <a:t>Test Audio sample 1 </a:t>
            </a:r>
            <a:endParaRPr lang="en-US" dirty="0"/>
          </a:p>
        </p:txBody>
      </p:sp>
      <p:pic>
        <p:nvPicPr>
          <p:cNvPr id="6" name="Picture 5" descr="C:\Users\Manish\Desktop\untitled.bmp"/>
          <p:cNvPicPr/>
          <p:nvPr/>
        </p:nvPicPr>
        <p:blipFill>
          <a:blip r:embed="rId3" cstate="print"/>
          <a:srcRect/>
          <a:stretch>
            <a:fillRect/>
          </a:stretch>
        </p:blipFill>
        <p:spPr bwMode="auto">
          <a:xfrm>
            <a:off x="2514600" y="3429000"/>
            <a:ext cx="3429000" cy="2199640"/>
          </a:xfrm>
          <a:prstGeom prst="rect">
            <a:avLst/>
          </a:prstGeom>
          <a:noFill/>
          <a:ln w="9525">
            <a:noFill/>
            <a:miter lim="800000"/>
            <a:headEnd/>
            <a:tailEnd/>
          </a:ln>
        </p:spPr>
      </p:pic>
      <p:sp>
        <p:nvSpPr>
          <p:cNvPr id="7" name="Rectangle 6"/>
          <p:cNvSpPr/>
          <p:nvPr/>
        </p:nvSpPr>
        <p:spPr>
          <a:xfrm>
            <a:off x="3048000" y="5562600"/>
            <a:ext cx="2224455" cy="369332"/>
          </a:xfrm>
          <a:prstGeom prst="rect">
            <a:avLst/>
          </a:prstGeom>
        </p:spPr>
        <p:txBody>
          <a:bodyPr wrap="none">
            <a:spAutoFit/>
          </a:bodyPr>
          <a:lstStyle/>
          <a:p>
            <a:r>
              <a:rPr lang="en-US" dirty="0" smtClean="0"/>
              <a:t>Test Audio sample 2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esktop\watermark.bmp"/>
          <p:cNvPicPr/>
          <p:nvPr/>
        </p:nvPicPr>
        <p:blipFill>
          <a:blip r:embed="rId2" cstate="print"/>
          <a:srcRect/>
          <a:stretch>
            <a:fillRect/>
          </a:stretch>
        </p:blipFill>
        <p:spPr bwMode="auto">
          <a:xfrm>
            <a:off x="3733800" y="762000"/>
            <a:ext cx="990600" cy="1066800"/>
          </a:xfrm>
          <a:prstGeom prst="rect">
            <a:avLst/>
          </a:prstGeom>
          <a:noFill/>
          <a:ln w="9525">
            <a:noFill/>
            <a:miter lim="800000"/>
            <a:headEnd/>
            <a:tailEnd/>
          </a:ln>
        </p:spPr>
      </p:pic>
      <p:sp>
        <p:nvSpPr>
          <p:cNvPr id="119809" name="Rectangle 1"/>
          <p:cNvSpPr>
            <a:spLocks noChangeArrowheads="1"/>
          </p:cNvSpPr>
          <p:nvPr/>
        </p:nvSpPr>
        <p:spPr bwMode="auto">
          <a:xfrm>
            <a:off x="2362200" y="1981200"/>
            <a:ext cx="3886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Binary image used as watermark for first level.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C:\Users\Manish\Desktop\untitled.jpg"/>
          <p:cNvPicPr/>
          <p:nvPr/>
        </p:nvPicPr>
        <p:blipFill>
          <a:blip r:embed="rId3" cstate="print"/>
          <a:srcRect/>
          <a:stretch>
            <a:fillRect/>
          </a:stretch>
        </p:blipFill>
        <p:spPr bwMode="auto">
          <a:xfrm>
            <a:off x="1828800" y="2362200"/>
            <a:ext cx="5335545" cy="2751438"/>
          </a:xfrm>
          <a:prstGeom prst="rect">
            <a:avLst/>
          </a:prstGeom>
          <a:noFill/>
          <a:ln w="9525">
            <a:noFill/>
            <a:miter lim="800000"/>
            <a:headEnd/>
            <a:tailEnd/>
          </a:ln>
        </p:spPr>
      </p:pic>
      <p:sp>
        <p:nvSpPr>
          <p:cNvPr id="119810" name="Rectangle 2"/>
          <p:cNvSpPr>
            <a:spLocks noChangeArrowheads="1"/>
          </p:cNvSpPr>
          <p:nvPr/>
        </p:nvSpPr>
        <p:spPr bwMode="auto">
          <a:xfrm>
            <a:off x="1676400" y="5410200"/>
            <a:ext cx="5562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0" algn="l"/>
                <a:tab pos="171450" algn="l"/>
                <a:tab pos="285750" algn="l"/>
                <a:tab pos="400050" algn="l"/>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random energy efficient watermark generated during the experiment.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esktop\ext.jpg"/>
          <p:cNvPicPr/>
          <p:nvPr/>
        </p:nvPicPr>
        <p:blipFill>
          <a:blip r:embed="rId2" cstate="print"/>
          <a:srcRect/>
          <a:stretch>
            <a:fillRect/>
          </a:stretch>
        </p:blipFill>
        <p:spPr bwMode="auto">
          <a:xfrm>
            <a:off x="1904227" y="1950308"/>
            <a:ext cx="5335545" cy="2957384"/>
          </a:xfrm>
          <a:prstGeom prst="rect">
            <a:avLst/>
          </a:prstGeom>
          <a:noFill/>
          <a:ln w="9525">
            <a:noFill/>
            <a:miter lim="800000"/>
            <a:headEnd/>
            <a:tailEnd/>
          </a:ln>
        </p:spPr>
      </p:pic>
      <p:sp>
        <p:nvSpPr>
          <p:cNvPr id="122881" name="Rectangle 1"/>
          <p:cNvSpPr>
            <a:spLocks noChangeArrowheads="1"/>
          </p:cNvSpPr>
          <p:nvPr/>
        </p:nvSpPr>
        <p:spPr bwMode="auto">
          <a:xfrm>
            <a:off x="3314027" y="5195500"/>
            <a:ext cx="251594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Extracted random watermark.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      Watermark Categories</a:t>
            </a:r>
            <a:endParaRPr lang="en-SG" dirty="0"/>
          </a:p>
        </p:txBody>
      </p:sp>
      <p:sp>
        <p:nvSpPr>
          <p:cNvPr id="3" name="Content Placeholder 2"/>
          <p:cNvSpPr>
            <a:spLocks noGrp="1"/>
          </p:cNvSpPr>
          <p:nvPr>
            <p:ph sz="quarter" idx="1"/>
          </p:nvPr>
        </p:nvSpPr>
        <p:spPr/>
        <p:txBody>
          <a:bodyPr/>
          <a:lstStyle/>
          <a:p>
            <a:pPr>
              <a:lnSpc>
                <a:spcPct val="90000"/>
              </a:lnSpc>
              <a:buFont typeface="Wingdings" pitchFamily="2" charset="2"/>
              <a:buChar char="q"/>
            </a:pPr>
            <a:r>
              <a:rPr lang="en-US" dirty="0" smtClean="0"/>
              <a:t>Robust Watermark</a:t>
            </a:r>
          </a:p>
          <a:p>
            <a:pPr lvl="1">
              <a:lnSpc>
                <a:spcPct val="90000"/>
              </a:lnSpc>
            </a:pPr>
            <a:r>
              <a:rPr lang="en-US" sz="2000" dirty="0" smtClean="0"/>
              <a:t>Sticks to document its embedded in</a:t>
            </a:r>
          </a:p>
          <a:p>
            <a:pPr lvl="1">
              <a:lnSpc>
                <a:spcPct val="90000"/>
              </a:lnSpc>
            </a:pPr>
            <a:r>
              <a:rPr lang="en-US" sz="2000" dirty="0" smtClean="0"/>
              <a:t>Removing it destroys quality of signal</a:t>
            </a:r>
          </a:p>
          <a:p>
            <a:pPr lvl="1">
              <a:lnSpc>
                <a:spcPct val="90000"/>
              </a:lnSpc>
            </a:pPr>
            <a:r>
              <a:rPr lang="en-US" sz="2000" dirty="0" smtClean="0"/>
              <a:t>Used for copyright protection</a:t>
            </a:r>
          </a:p>
          <a:p>
            <a:pPr>
              <a:lnSpc>
                <a:spcPct val="90000"/>
              </a:lnSpc>
              <a:buFont typeface="Wingdings" pitchFamily="2" charset="2"/>
              <a:buChar char="q"/>
            </a:pPr>
            <a:r>
              <a:rPr lang="en-US" dirty="0" smtClean="0"/>
              <a:t>Fragile Watermark</a:t>
            </a:r>
          </a:p>
          <a:p>
            <a:pPr lvl="1">
              <a:lnSpc>
                <a:spcPct val="90000"/>
              </a:lnSpc>
            </a:pPr>
            <a:r>
              <a:rPr lang="en-US" sz="2000" dirty="0" smtClean="0"/>
              <a:t>Breaks very easily on modifying host signal</a:t>
            </a:r>
          </a:p>
          <a:p>
            <a:pPr lvl="1">
              <a:lnSpc>
                <a:spcPct val="90000"/>
              </a:lnSpc>
            </a:pPr>
            <a:r>
              <a:rPr lang="en-US" sz="2000" dirty="0" smtClean="0"/>
              <a:t>Used for tamper detection and digital signature</a:t>
            </a:r>
          </a:p>
          <a:p>
            <a:pPr>
              <a:lnSpc>
                <a:spcPct val="90000"/>
              </a:lnSpc>
              <a:buFont typeface="Wingdings" pitchFamily="2" charset="2"/>
              <a:buChar char="q"/>
            </a:pPr>
            <a:r>
              <a:rPr lang="en-US" dirty="0" smtClean="0"/>
              <a:t>Semi Fragile Watermark</a:t>
            </a:r>
          </a:p>
          <a:p>
            <a:pPr lvl="1">
              <a:lnSpc>
                <a:spcPct val="90000"/>
              </a:lnSpc>
            </a:pPr>
            <a:r>
              <a:rPr lang="en-US" sz="2000" dirty="0" smtClean="0"/>
              <a:t>Sensitive to signal modification</a:t>
            </a:r>
          </a:p>
          <a:p>
            <a:pPr lvl="1">
              <a:lnSpc>
                <a:spcPct val="90000"/>
              </a:lnSpc>
            </a:pPr>
            <a:r>
              <a:rPr lang="en-US" sz="2000" dirty="0" smtClean="0"/>
              <a:t>Gives information about nature and location of attack</a:t>
            </a:r>
          </a:p>
          <a:p>
            <a:pPr lvl="1">
              <a:lnSpc>
                <a:spcPct val="90000"/>
              </a:lnSpc>
            </a:pPr>
            <a:r>
              <a:rPr lang="en-US" sz="2000" dirty="0" smtClean="0"/>
              <a:t>Provides data authentication</a:t>
            </a:r>
          </a:p>
          <a:p>
            <a:pPr>
              <a:buNone/>
            </a:pPr>
            <a:endParaRPr lang="en-SG"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ocuments\MATLAB\results image\extr wtrm 1st lev.jpg"/>
          <p:cNvPicPr/>
          <p:nvPr/>
        </p:nvPicPr>
        <p:blipFill>
          <a:blip r:embed="rId2" cstate="print"/>
          <a:srcRect/>
          <a:stretch>
            <a:fillRect/>
          </a:stretch>
        </p:blipFill>
        <p:spPr bwMode="auto">
          <a:xfrm>
            <a:off x="1752600" y="2971800"/>
            <a:ext cx="838200" cy="838200"/>
          </a:xfrm>
          <a:prstGeom prst="rect">
            <a:avLst/>
          </a:prstGeom>
          <a:noFill/>
          <a:ln w="9525">
            <a:noFill/>
            <a:miter lim="800000"/>
            <a:headEnd/>
            <a:tailEnd/>
          </a:ln>
        </p:spPr>
      </p:pic>
      <p:pic>
        <p:nvPicPr>
          <p:cNvPr id="5" name="Picture 4" descr="C:\Users\Manish\Documents\MATLAB\results image\1st lev ncc.jpg"/>
          <p:cNvPicPr/>
          <p:nvPr/>
        </p:nvPicPr>
        <p:blipFill>
          <a:blip r:embed="rId3" cstate="print"/>
          <a:srcRect/>
          <a:stretch>
            <a:fillRect/>
          </a:stretch>
        </p:blipFill>
        <p:spPr bwMode="auto">
          <a:xfrm>
            <a:off x="2895600" y="1371600"/>
            <a:ext cx="4495800" cy="3719384"/>
          </a:xfrm>
          <a:prstGeom prst="rect">
            <a:avLst/>
          </a:prstGeom>
          <a:noFill/>
          <a:ln w="9525">
            <a:noFill/>
            <a:miter lim="800000"/>
            <a:headEnd/>
            <a:tailEnd/>
          </a:ln>
        </p:spPr>
      </p:pic>
      <p:sp>
        <p:nvSpPr>
          <p:cNvPr id="123905" name="Rectangle 1"/>
          <p:cNvSpPr>
            <a:spLocks noChangeArrowheads="1"/>
          </p:cNvSpPr>
          <p:nvPr/>
        </p:nvSpPr>
        <p:spPr bwMode="auto">
          <a:xfrm>
            <a:off x="1886585" y="5424100"/>
            <a:ext cx="5370829"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Extracted watermark and NCC of the watermark at 1</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st</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in original Audio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ocuments\MATLAB\results image\2nd lev sim.jpg"/>
          <p:cNvPicPr/>
          <p:nvPr/>
        </p:nvPicPr>
        <p:blipFill>
          <a:blip r:embed="rId2" cstate="print"/>
          <a:srcRect/>
          <a:stretch>
            <a:fillRect/>
          </a:stretch>
        </p:blipFill>
        <p:spPr bwMode="auto">
          <a:xfrm>
            <a:off x="1676400" y="838200"/>
            <a:ext cx="5054806" cy="3435178"/>
          </a:xfrm>
          <a:prstGeom prst="rect">
            <a:avLst/>
          </a:prstGeom>
          <a:noFill/>
          <a:ln w="9525">
            <a:noFill/>
            <a:miter lim="800000"/>
            <a:headEnd/>
            <a:tailEnd/>
          </a:ln>
        </p:spPr>
      </p:pic>
      <p:sp>
        <p:nvSpPr>
          <p:cNvPr id="124929" name="Rectangle 1"/>
          <p:cNvSpPr>
            <a:spLocks noChangeArrowheads="1"/>
          </p:cNvSpPr>
          <p:nvPr/>
        </p:nvSpPr>
        <p:spPr bwMode="auto">
          <a:xfrm>
            <a:off x="2675711" y="4662100"/>
            <a:ext cx="379257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Similarity of 2</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nd</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watermarks in Original Audio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ocuments\MATLAB\results image\ext wt 1 st lev resamp 2205.jpg"/>
          <p:cNvPicPr/>
          <p:nvPr/>
        </p:nvPicPr>
        <p:blipFill>
          <a:blip r:embed="rId2" cstate="print"/>
          <a:srcRect/>
          <a:stretch>
            <a:fillRect/>
          </a:stretch>
        </p:blipFill>
        <p:spPr bwMode="auto">
          <a:xfrm>
            <a:off x="1371600" y="914400"/>
            <a:ext cx="914400" cy="914400"/>
          </a:xfrm>
          <a:prstGeom prst="rect">
            <a:avLst/>
          </a:prstGeom>
          <a:noFill/>
          <a:ln w="9525">
            <a:noFill/>
            <a:miter lim="800000"/>
            <a:headEnd/>
            <a:tailEnd/>
          </a:ln>
        </p:spPr>
      </p:pic>
      <p:pic>
        <p:nvPicPr>
          <p:cNvPr id="5" name="Picture 4" descr="C:\Users\Manish\Documents\MATLAB\results image\1st lev ncc resam2205.jpg"/>
          <p:cNvPicPr/>
          <p:nvPr/>
        </p:nvPicPr>
        <p:blipFill>
          <a:blip r:embed="rId3" cstate="print"/>
          <a:srcRect/>
          <a:stretch>
            <a:fillRect/>
          </a:stretch>
        </p:blipFill>
        <p:spPr bwMode="auto">
          <a:xfrm>
            <a:off x="2971800" y="304800"/>
            <a:ext cx="4281101" cy="2514600"/>
          </a:xfrm>
          <a:prstGeom prst="rect">
            <a:avLst/>
          </a:prstGeom>
          <a:noFill/>
          <a:ln w="9525">
            <a:noFill/>
            <a:miter lim="800000"/>
            <a:headEnd/>
            <a:tailEnd/>
          </a:ln>
        </p:spPr>
      </p:pic>
      <p:pic>
        <p:nvPicPr>
          <p:cNvPr id="6" name="Picture 5" descr="C:\Users\Manish\Documents\MATLAB\results image\2nd lev sim 2205.jpg"/>
          <p:cNvPicPr/>
          <p:nvPr/>
        </p:nvPicPr>
        <p:blipFill>
          <a:blip r:embed="rId4" cstate="print"/>
          <a:srcRect/>
          <a:stretch>
            <a:fillRect/>
          </a:stretch>
        </p:blipFill>
        <p:spPr bwMode="auto">
          <a:xfrm>
            <a:off x="1676400" y="3048000"/>
            <a:ext cx="5335545" cy="3276600"/>
          </a:xfrm>
          <a:prstGeom prst="rect">
            <a:avLst/>
          </a:prstGeom>
          <a:noFill/>
          <a:ln w="9525">
            <a:noFill/>
            <a:miter lim="800000"/>
            <a:headEnd/>
            <a:tailEnd/>
          </a:ln>
        </p:spPr>
      </p:pic>
      <p:sp>
        <p:nvSpPr>
          <p:cNvPr id="7" name="Rectangle 6"/>
          <p:cNvSpPr/>
          <p:nvPr/>
        </p:nvSpPr>
        <p:spPr>
          <a:xfrm>
            <a:off x="0" y="2743200"/>
            <a:ext cx="9144000" cy="369332"/>
          </a:xfrm>
          <a:prstGeom prst="rect">
            <a:avLst/>
          </a:prstGeom>
        </p:spPr>
        <p:txBody>
          <a:bodyPr wrap="square">
            <a:spAutoFit/>
          </a:bodyPr>
          <a:lstStyle/>
          <a:p>
            <a:r>
              <a:rPr lang="en-US" dirty="0" smtClean="0"/>
              <a:t>Extracted watermark and NCC of the watermark at 1</a:t>
            </a:r>
            <a:r>
              <a:rPr lang="en-US" baseline="30000" dirty="0" smtClean="0"/>
              <a:t>st</a:t>
            </a:r>
            <a:r>
              <a:rPr lang="en-US" dirty="0" smtClean="0"/>
              <a:t> level in resampling to 22.05 KHz</a:t>
            </a:r>
            <a:endParaRPr lang="en-US" dirty="0"/>
          </a:p>
        </p:txBody>
      </p:sp>
      <p:sp>
        <p:nvSpPr>
          <p:cNvPr id="125953" name="Rectangle 1"/>
          <p:cNvSpPr>
            <a:spLocks noChangeArrowheads="1"/>
          </p:cNvSpPr>
          <p:nvPr/>
        </p:nvSpPr>
        <p:spPr bwMode="auto">
          <a:xfrm>
            <a:off x="2101805" y="6323111"/>
            <a:ext cx="494039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Similarity of 2</a:t>
            </a:r>
            <a:r>
              <a:rPr kumimoji="0" lang="en-US" sz="14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nd</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watermarks in sampling to 22.05 KHz.</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ocuments\MATLAB\results image\1st lev ncc resam11125.jpg"/>
          <p:cNvPicPr/>
          <p:nvPr/>
        </p:nvPicPr>
        <p:blipFill>
          <a:blip r:embed="rId2" cstate="print"/>
          <a:srcRect/>
          <a:stretch>
            <a:fillRect/>
          </a:stretch>
        </p:blipFill>
        <p:spPr bwMode="auto">
          <a:xfrm>
            <a:off x="3352800" y="0"/>
            <a:ext cx="4664955" cy="3179806"/>
          </a:xfrm>
          <a:prstGeom prst="rect">
            <a:avLst/>
          </a:prstGeom>
          <a:noFill/>
          <a:ln w="9525">
            <a:noFill/>
            <a:miter lim="800000"/>
            <a:headEnd/>
            <a:tailEnd/>
          </a:ln>
        </p:spPr>
      </p:pic>
      <p:pic>
        <p:nvPicPr>
          <p:cNvPr id="5" name="Picture 4" descr="C:\Users\Manish\Documents\MATLAB\results image\ext wt 1 st lev resamp 11125.jpg"/>
          <p:cNvPicPr/>
          <p:nvPr/>
        </p:nvPicPr>
        <p:blipFill>
          <a:blip r:embed="rId3" cstate="print"/>
          <a:srcRect/>
          <a:stretch>
            <a:fillRect/>
          </a:stretch>
        </p:blipFill>
        <p:spPr bwMode="auto">
          <a:xfrm>
            <a:off x="1295400" y="1371600"/>
            <a:ext cx="1143000" cy="914400"/>
          </a:xfrm>
          <a:prstGeom prst="rect">
            <a:avLst/>
          </a:prstGeom>
          <a:noFill/>
          <a:ln w="9525">
            <a:noFill/>
            <a:miter lim="800000"/>
            <a:headEnd/>
            <a:tailEnd/>
          </a:ln>
        </p:spPr>
      </p:pic>
      <p:sp>
        <p:nvSpPr>
          <p:cNvPr id="6" name="Rectangle 5"/>
          <p:cNvSpPr/>
          <p:nvPr/>
        </p:nvSpPr>
        <p:spPr>
          <a:xfrm>
            <a:off x="0" y="2967335"/>
            <a:ext cx="9144000" cy="369332"/>
          </a:xfrm>
          <a:prstGeom prst="rect">
            <a:avLst/>
          </a:prstGeom>
        </p:spPr>
        <p:txBody>
          <a:bodyPr wrap="square">
            <a:spAutoFit/>
          </a:bodyPr>
          <a:lstStyle/>
          <a:p>
            <a:pPr algn="ctr"/>
            <a:r>
              <a:rPr lang="en-US" dirty="0" smtClean="0"/>
              <a:t>Extracted watermark and NCC of the watermark at 1</a:t>
            </a:r>
            <a:r>
              <a:rPr lang="en-US" baseline="30000" dirty="0" smtClean="0"/>
              <a:t>st</a:t>
            </a:r>
            <a:r>
              <a:rPr lang="en-US" dirty="0" smtClean="0"/>
              <a:t> level in resampling to 11.025 KHz</a:t>
            </a:r>
            <a:endParaRPr lang="en-US" dirty="0"/>
          </a:p>
        </p:txBody>
      </p:sp>
      <p:pic>
        <p:nvPicPr>
          <p:cNvPr id="7" name="Picture 6" descr="C:\Users\Manish\Documents\MATLAB\results image\2nd lev sim 11125.jpg"/>
          <p:cNvPicPr/>
          <p:nvPr/>
        </p:nvPicPr>
        <p:blipFill>
          <a:blip r:embed="rId4" cstate="print"/>
          <a:srcRect/>
          <a:stretch>
            <a:fillRect/>
          </a:stretch>
        </p:blipFill>
        <p:spPr bwMode="auto">
          <a:xfrm>
            <a:off x="1676400" y="3276601"/>
            <a:ext cx="5337810" cy="2895600"/>
          </a:xfrm>
          <a:prstGeom prst="rect">
            <a:avLst/>
          </a:prstGeom>
          <a:noFill/>
          <a:ln w="9525">
            <a:noFill/>
            <a:miter lim="800000"/>
            <a:headEnd/>
            <a:tailEnd/>
          </a:ln>
        </p:spPr>
      </p:pic>
      <p:sp>
        <p:nvSpPr>
          <p:cNvPr id="8" name="Rectangle 7"/>
          <p:cNvSpPr/>
          <p:nvPr/>
        </p:nvSpPr>
        <p:spPr>
          <a:xfrm>
            <a:off x="0" y="6172200"/>
            <a:ext cx="9144000" cy="369332"/>
          </a:xfrm>
          <a:prstGeom prst="rect">
            <a:avLst/>
          </a:prstGeom>
        </p:spPr>
        <p:txBody>
          <a:bodyPr wrap="square">
            <a:spAutoFit/>
          </a:bodyPr>
          <a:lstStyle/>
          <a:p>
            <a:pPr algn="ctr"/>
            <a:r>
              <a:rPr lang="en-US" dirty="0" smtClean="0"/>
              <a:t>Similarity of 2</a:t>
            </a:r>
            <a:r>
              <a:rPr lang="en-US" baseline="30000" dirty="0" smtClean="0"/>
              <a:t>nd</a:t>
            </a:r>
            <a:r>
              <a:rPr lang="en-US" dirty="0" smtClean="0"/>
              <a:t> level watermarks in sampling to 11.025 KHz</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ocuments\MATLAB\results image\ext wt 1 st lev resamp 882.jpg"/>
          <p:cNvPicPr/>
          <p:nvPr/>
        </p:nvPicPr>
        <p:blipFill>
          <a:blip r:embed="rId2" cstate="print"/>
          <a:srcRect/>
          <a:stretch>
            <a:fillRect/>
          </a:stretch>
        </p:blipFill>
        <p:spPr bwMode="auto">
          <a:xfrm>
            <a:off x="1524000" y="990600"/>
            <a:ext cx="1066800" cy="1066800"/>
          </a:xfrm>
          <a:prstGeom prst="rect">
            <a:avLst/>
          </a:prstGeom>
          <a:noFill/>
          <a:ln w="9525">
            <a:noFill/>
            <a:miter lim="800000"/>
            <a:headEnd/>
            <a:tailEnd/>
          </a:ln>
        </p:spPr>
      </p:pic>
      <p:pic>
        <p:nvPicPr>
          <p:cNvPr id="5" name="Picture 4" descr="C:\Users\Manish\Documents\MATLAB\results image\1st lev ncc resam882.jpg"/>
          <p:cNvPicPr/>
          <p:nvPr/>
        </p:nvPicPr>
        <p:blipFill>
          <a:blip r:embed="rId3" cstate="print"/>
          <a:srcRect/>
          <a:stretch>
            <a:fillRect/>
          </a:stretch>
        </p:blipFill>
        <p:spPr bwMode="auto">
          <a:xfrm>
            <a:off x="3276600" y="0"/>
            <a:ext cx="4594568" cy="3048000"/>
          </a:xfrm>
          <a:prstGeom prst="rect">
            <a:avLst/>
          </a:prstGeom>
          <a:noFill/>
          <a:ln w="9525">
            <a:noFill/>
            <a:miter lim="800000"/>
            <a:headEnd/>
            <a:tailEnd/>
          </a:ln>
        </p:spPr>
      </p:pic>
      <p:sp>
        <p:nvSpPr>
          <p:cNvPr id="126977" name="Rectangle 1"/>
          <p:cNvSpPr>
            <a:spLocks noChangeArrowheads="1"/>
          </p:cNvSpPr>
          <p:nvPr/>
        </p:nvSpPr>
        <p:spPr bwMode="auto">
          <a:xfrm>
            <a:off x="1828800" y="2971800"/>
            <a:ext cx="547791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Extracted watermark and NCC of the watermark at 1</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st</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in resampling to 8.82 KHz</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C:\Users\Manish\Documents\MATLAB\results image\2nd lev sim 882.jpg"/>
          <p:cNvPicPr/>
          <p:nvPr/>
        </p:nvPicPr>
        <p:blipFill>
          <a:blip r:embed="rId4" cstate="print"/>
          <a:srcRect/>
          <a:stretch>
            <a:fillRect/>
          </a:stretch>
        </p:blipFill>
        <p:spPr bwMode="auto">
          <a:xfrm>
            <a:off x="1905000" y="3429000"/>
            <a:ext cx="5335545" cy="2819400"/>
          </a:xfrm>
          <a:prstGeom prst="rect">
            <a:avLst/>
          </a:prstGeom>
          <a:noFill/>
          <a:ln w="9525">
            <a:noFill/>
            <a:miter lim="800000"/>
            <a:headEnd/>
            <a:tailEnd/>
          </a:ln>
        </p:spPr>
      </p:pic>
      <p:sp>
        <p:nvSpPr>
          <p:cNvPr id="126978" name="Rectangle 2"/>
          <p:cNvSpPr>
            <a:spLocks noChangeArrowheads="1"/>
          </p:cNvSpPr>
          <p:nvPr/>
        </p:nvSpPr>
        <p:spPr bwMode="auto">
          <a:xfrm>
            <a:off x="2446418" y="6262300"/>
            <a:ext cx="425116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Similarity of 2</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nd</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watermarks in sampling to 8.82 KHz.</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ocuments\MATLAB\results image\ext wt 1 st lev requan.jpg"/>
          <p:cNvPicPr/>
          <p:nvPr/>
        </p:nvPicPr>
        <p:blipFill>
          <a:blip r:embed="rId2" cstate="print"/>
          <a:srcRect/>
          <a:stretch>
            <a:fillRect/>
          </a:stretch>
        </p:blipFill>
        <p:spPr bwMode="auto">
          <a:xfrm>
            <a:off x="1905000" y="1066800"/>
            <a:ext cx="838200" cy="838200"/>
          </a:xfrm>
          <a:prstGeom prst="rect">
            <a:avLst/>
          </a:prstGeom>
          <a:noFill/>
          <a:ln w="9525">
            <a:noFill/>
            <a:miter lim="800000"/>
            <a:headEnd/>
            <a:tailEnd/>
          </a:ln>
        </p:spPr>
      </p:pic>
      <p:pic>
        <p:nvPicPr>
          <p:cNvPr id="5" name="Picture 4" descr="C:\Users\Manish\Documents\MATLAB\results image\1st lev ncc requa.jpg"/>
          <p:cNvPicPr/>
          <p:nvPr/>
        </p:nvPicPr>
        <p:blipFill>
          <a:blip r:embed="rId3" cstate="print"/>
          <a:srcRect/>
          <a:stretch>
            <a:fillRect/>
          </a:stretch>
        </p:blipFill>
        <p:spPr bwMode="auto">
          <a:xfrm>
            <a:off x="3886200" y="1"/>
            <a:ext cx="4572000" cy="2819400"/>
          </a:xfrm>
          <a:prstGeom prst="rect">
            <a:avLst/>
          </a:prstGeom>
          <a:noFill/>
          <a:ln w="9525">
            <a:noFill/>
            <a:miter lim="800000"/>
            <a:headEnd/>
            <a:tailEnd/>
          </a:ln>
        </p:spPr>
      </p:pic>
      <p:sp>
        <p:nvSpPr>
          <p:cNvPr id="6" name="Rectangle 5"/>
          <p:cNvSpPr/>
          <p:nvPr/>
        </p:nvSpPr>
        <p:spPr>
          <a:xfrm>
            <a:off x="0" y="2743200"/>
            <a:ext cx="9144000" cy="369332"/>
          </a:xfrm>
          <a:prstGeom prst="rect">
            <a:avLst/>
          </a:prstGeom>
        </p:spPr>
        <p:txBody>
          <a:bodyPr wrap="square">
            <a:spAutoFit/>
          </a:bodyPr>
          <a:lstStyle/>
          <a:p>
            <a:pPr algn="ctr"/>
            <a:r>
              <a:rPr lang="en-US" dirty="0" smtClean="0"/>
              <a:t>Extracted watermark and NCC of the watermark at 1</a:t>
            </a:r>
            <a:r>
              <a:rPr lang="en-US" baseline="30000" dirty="0" smtClean="0"/>
              <a:t>st</a:t>
            </a:r>
            <a:r>
              <a:rPr lang="en-US" dirty="0" smtClean="0"/>
              <a:t> level in Requantization  to 8 bit</a:t>
            </a:r>
            <a:endParaRPr lang="en-US" dirty="0"/>
          </a:p>
        </p:txBody>
      </p:sp>
      <p:pic>
        <p:nvPicPr>
          <p:cNvPr id="7" name="Picture 6" descr="C:\Users\Manish\Documents\MATLAB\results image\2nd lev sim requant.jpg"/>
          <p:cNvPicPr/>
          <p:nvPr/>
        </p:nvPicPr>
        <p:blipFill>
          <a:blip r:embed="rId4" cstate="print"/>
          <a:srcRect/>
          <a:stretch>
            <a:fillRect/>
          </a:stretch>
        </p:blipFill>
        <p:spPr bwMode="auto">
          <a:xfrm>
            <a:off x="1676400" y="3124200"/>
            <a:ext cx="5337810" cy="3165475"/>
          </a:xfrm>
          <a:prstGeom prst="rect">
            <a:avLst/>
          </a:prstGeom>
          <a:noFill/>
          <a:ln w="9525">
            <a:noFill/>
            <a:miter lim="800000"/>
            <a:headEnd/>
            <a:tailEnd/>
          </a:ln>
        </p:spPr>
      </p:pic>
      <p:sp>
        <p:nvSpPr>
          <p:cNvPr id="129025" name="Rectangle 1"/>
          <p:cNvSpPr>
            <a:spLocks noChangeArrowheads="1"/>
          </p:cNvSpPr>
          <p:nvPr/>
        </p:nvSpPr>
        <p:spPr bwMode="auto">
          <a:xfrm>
            <a:off x="2393551" y="6490900"/>
            <a:ext cx="435689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Similarity of 2</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nd</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watermarks in Requantization  to 8 bit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ocuments\MATLAB\results image\ext wt 1 st lev noise.jpg"/>
          <p:cNvPicPr/>
          <p:nvPr/>
        </p:nvPicPr>
        <p:blipFill>
          <a:blip r:embed="rId2" cstate="print"/>
          <a:srcRect/>
          <a:stretch>
            <a:fillRect/>
          </a:stretch>
        </p:blipFill>
        <p:spPr bwMode="auto">
          <a:xfrm>
            <a:off x="1676400" y="1219200"/>
            <a:ext cx="914400" cy="990600"/>
          </a:xfrm>
          <a:prstGeom prst="rect">
            <a:avLst/>
          </a:prstGeom>
          <a:noFill/>
          <a:ln w="9525">
            <a:noFill/>
            <a:miter lim="800000"/>
            <a:headEnd/>
            <a:tailEnd/>
          </a:ln>
        </p:spPr>
      </p:pic>
      <p:pic>
        <p:nvPicPr>
          <p:cNvPr id="5" name="Picture 4" descr="C:\Users\Manish\Documents\MATLAB\results image\1st lev ncc noise 10 db.jpg"/>
          <p:cNvPicPr/>
          <p:nvPr/>
        </p:nvPicPr>
        <p:blipFill>
          <a:blip r:embed="rId3" cstate="print"/>
          <a:srcRect/>
          <a:stretch>
            <a:fillRect/>
          </a:stretch>
        </p:blipFill>
        <p:spPr bwMode="auto">
          <a:xfrm>
            <a:off x="4267200" y="1"/>
            <a:ext cx="3663263" cy="2819400"/>
          </a:xfrm>
          <a:prstGeom prst="rect">
            <a:avLst/>
          </a:prstGeom>
          <a:noFill/>
          <a:ln w="9525">
            <a:noFill/>
            <a:miter lim="800000"/>
            <a:headEnd/>
            <a:tailEnd/>
          </a:ln>
        </p:spPr>
      </p:pic>
      <p:sp>
        <p:nvSpPr>
          <p:cNvPr id="130049" name="Rectangle 1"/>
          <p:cNvSpPr>
            <a:spLocks noChangeArrowheads="1"/>
          </p:cNvSpPr>
          <p:nvPr/>
        </p:nvSpPr>
        <p:spPr bwMode="auto">
          <a:xfrm>
            <a:off x="2024860" y="2757100"/>
            <a:ext cx="5094279"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Extracted watermark and NCC of the watermark at 1</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st</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after additive noise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C:\Users\Manish\Documents\MATLAB\results image\2nd lev sim noise.jpg"/>
          <p:cNvPicPr/>
          <p:nvPr/>
        </p:nvPicPr>
        <p:blipFill>
          <a:blip r:embed="rId4" cstate="print"/>
          <a:srcRect/>
          <a:stretch>
            <a:fillRect/>
          </a:stretch>
        </p:blipFill>
        <p:spPr bwMode="auto">
          <a:xfrm>
            <a:off x="1905000" y="3048000"/>
            <a:ext cx="5337810" cy="2784475"/>
          </a:xfrm>
          <a:prstGeom prst="rect">
            <a:avLst/>
          </a:prstGeom>
          <a:noFill/>
          <a:ln w="9525">
            <a:noFill/>
            <a:miter lim="800000"/>
            <a:headEnd/>
            <a:tailEnd/>
          </a:ln>
        </p:spPr>
      </p:pic>
      <p:sp>
        <p:nvSpPr>
          <p:cNvPr id="130050" name="Rectangle 2"/>
          <p:cNvSpPr>
            <a:spLocks noChangeArrowheads="1"/>
          </p:cNvSpPr>
          <p:nvPr/>
        </p:nvSpPr>
        <p:spPr bwMode="auto">
          <a:xfrm>
            <a:off x="2824406" y="6109900"/>
            <a:ext cx="349518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Similarity of 2</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nd</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watermarks after additive noise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ocuments\MATLAB\results image\ext wt 1 st lev mp3_128.jpg"/>
          <p:cNvPicPr/>
          <p:nvPr/>
        </p:nvPicPr>
        <p:blipFill>
          <a:blip r:embed="rId2" cstate="print"/>
          <a:srcRect/>
          <a:stretch>
            <a:fillRect/>
          </a:stretch>
        </p:blipFill>
        <p:spPr bwMode="auto">
          <a:xfrm>
            <a:off x="1524000" y="990600"/>
            <a:ext cx="838200" cy="838200"/>
          </a:xfrm>
          <a:prstGeom prst="rect">
            <a:avLst/>
          </a:prstGeom>
          <a:noFill/>
          <a:ln w="9525">
            <a:noFill/>
            <a:miter lim="800000"/>
            <a:headEnd/>
            <a:tailEnd/>
          </a:ln>
        </p:spPr>
      </p:pic>
      <p:pic>
        <p:nvPicPr>
          <p:cNvPr id="5" name="Picture 4" descr="C:\Users\Manish\Documents\MATLAB\results image\1st lev nccmp2_128.jpg"/>
          <p:cNvPicPr/>
          <p:nvPr/>
        </p:nvPicPr>
        <p:blipFill>
          <a:blip r:embed="rId3" cstate="print"/>
          <a:srcRect/>
          <a:stretch>
            <a:fillRect/>
          </a:stretch>
        </p:blipFill>
        <p:spPr bwMode="auto">
          <a:xfrm>
            <a:off x="3048000" y="1"/>
            <a:ext cx="4267200" cy="3047999"/>
          </a:xfrm>
          <a:prstGeom prst="rect">
            <a:avLst/>
          </a:prstGeom>
          <a:noFill/>
          <a:ln w="9525">
            <a:noFill/>
            <a:miter lim="800000"/>
            <a:headEnd/>
            <a:tailEnd/>
          </a:ln>
        </p:spPr>
      </p:pic>
      <p:sp>
        <p:nvSpPr>
          <p:cNvPr id="131073" name="Rectangle 1"/>
          <p:cNvSpPr>
            <a:spLocks noChangeArrowheads="1"/>
          </p:cNvSpPr>
          <p:nvPr/>
        </p:nvSpPr>
        <p:spPr bwMode="auto">
          <a:xfrm>
            <a:off x="2007195" y="2985700"/>
            <a:ext cx="5129609"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Extracted watermark and NCC of the watermark at 1</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st</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after Mp3 at 128 kb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C:\Users\Manish\Documents\MATLAB\results image\2nd lev sim mp3_128.jpg"/>
          <p:cNvPicPr/>
          <p:nvPr/>
        </p:nvPicPr>
        <p:blipFill>
          <a:blip r:embed="rId4" cstate="print"/>
          <a:srcRect/>
          <a:stretch>
            <a:fillRect/>
          </a:stretch>
        </p:blipFill>
        <p:spPr bwMode="auto">
          <a:xfrm>
            <a:off x="1905000" y="3276600"/>
            <a:ext cx="5335545" cy="2667000"/>
          </a:xfrm>
          <a:prstGeom prst="rect">
            <a:avLst/>
          </a:prstGeom>
          <a:noFill/>
          <a:ln w="9525">
            <a:noFill/>
            <a:miter lim="800000"/>
            <a:headEnd/>
            <a:tailEnd/>
          </a:ln>
        </p:spPr>
      </p:pic>
      <p:sp>
        <p:nvSpPr>
          <p:cNvPr id="131074" name="Rectangle 2"/>
          <p:cNvSpPr>
            <a:spLocks noChangeArrowheads="1"/>
          </p:cNvSpPr>
          <p:nvPr/>
        </p:nvSpPr>
        <p:spPr bwMode="auto">
          <a:xfrm>
            <a:off x="2806741" y="6186100"/>
            <a:ext cx="353051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Similarity of 2</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nd</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watermarks after Mp3 at 128 kb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ocuments\MATLAB\results image\ext wt 1 st lev mp3_128.jpg"/>
          <p:cNvPicPr/>
          <p:nvPr/>
        </p:nvPicPr>
        <p:blipFill>
          <a:blip r:embed="rId2" cstate="print"/>
          <a:srcRect/>
          <a:stretch>
            <a:fillRect/>
          </a:stretch>
        </p:blipFill>
        <p:spPr bwMode="auto">
          <a:xfrm>
            <a:off x="1524000" y="990600"/>
            <a:ext cx="838200" cy="838200"/>
          </a:xfrm>
          <a:prstGeom prst="rect">
            <a:avLst/>
          </a:prstGeom>
          <a:noFill/>
          <a:ln w="9525">
            <a:noFill/>
            <a:miter lim="800000"/>
            <a:headEnd/>
            <a:tailEnd/>
          </a:ln>
        </p:spPr>
      </p:pic>
      <p:pic>
        <p:nvPicPr>
          <p:cNvPr id="5" name="Picture 4" descr="C:\Users\Manish\Documents\MATLAB\results image\1st lev nccmp2_128.jpg"/>
          <p:cNvPicPr/>
          <p:nvPr/>
        </p:nvPicPr>
        <p:blipFill>
          <a:blip r:embed="rId3" cstate="print"/>
          <a:srcRect/>
          <a:stretch>
            <a:fillRect/>
          </a:stretch>
        </p:blipFill>
        <p:spPr bwMode="auto">
          <a:xfrm>
            <a:off x="3048000" y="1"/>
            <a:ext cx="4267200" cy="3047999"/>
          </a:xfrm>
          <a:prstGeom prst="rect">
            <a:avLst/>
          </a:prstGeom>
          <a:noFill/>
          <a:ln w="9525">
            <a:noFill/>
            <a:miter lim="800000"/>
            <a:headEnd/>
            <a:tailEnd/>
          </a:ln>
        </p:spPr>
      </p:pic>
      <p:sp>
        <p:nvSpPr>
          <p:cNvPr id="131073" name="Rectangle 1"/>
          <p:cNvSpPr>
            <a:spLocks noChangeArrowheads="1"/>
          </p:cNvSpPr>
          <p:nvPr/>
        </p:nvSpPr>
        <p:spPr bwMode="auto">
          <a:xfrm>
            <a:off x="1967921" y="2985700"/>
            <a:ext cx="520815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Extracted watermark and NCC of the watermark at 1</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st</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after Mp3 at 112 kb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C:\Users\Manish\Documents\MATLAB\results image\2nd lev sim mp3_128.jpg"/>
          <p:cNvPicPr/>
          <p:nvPr/>
        </p:nvPicPr>
        <p:blipFill>
          <a:blip r:embed="rId4" cstate="print"/>
          <a:srcRect/>
          <a:stretch>
            <a:fillRect/>
          </a:stretch>
        </p:blipFill>
        <p:spPr bwMode="auto">
          <a:xfrm>
            <a:off x="1905000" y="3276600"/>
            <a:ext cx="5335545" cy="2667000"/>
          </a:xfrm>
          <a:prstGeom prst="rect">
            <a:avLst/>
          </a:prstGeom>
          <a:noFill/>
          <a:ln w="9525">
            <a:noFill/>
            <a:miter lim="800000"/>
            <a:headEnd/>
            <a:tailEnd/>
          </a:ln>
        </p:spPr>
      </p:pic>
      <p:sp>
        <p:nvSpPr>
          <p:cNvPr id="131074" name="Rectangle 2"/>
          <p:cNvSpPr>
            <a:spLocks noChangeArrowheads="1"/>
          </p:cNvSpPr>
          <p:nvPr/>
        </p:nvSpPr>
        <p:spPr bwMode="auto">
          <a:xfrm>
            <a:off x="2767467" y="6186100"/>
            <a:ext cx="360906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Similarity of 2</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nd</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watermarks after Mp3 at 112 kb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ish\Documents\MATLAB\results image\ext wt 1 st lev mp3_128.jpg"/>
          <p:cNvPicPr/>
          <p:nvPr/>
        </p:nvPicPr>
        <p:blipFill>
          <a:blip r:embed="rId2" cstate="print"/>
          <a:srcRect/>
          <a:stretch>
            <a:fillRect/>
          </a:stretch>
        </p:blipFill>
        <p:spPr bwMode="auto">
          <a:xfrm>
            <a:off x="1524000" y="990600"/>
            <a:ext cx="838200" cy="838200"/>
          </a:xfrm>
          <a:prstGeom prst="rect">
            <a:avLst/>
          </a:prstGeom>
          <a:noFill/>
          <a:ln w="9525">
            <a:noFill/>
            <a:miter lim="800000"/>
            <a:headEnd/>
            <a:tailEnd/>
          </a:ln>
        </p:spPr>
      </p:pic>
      <p:pic>
        <p:nvPicPr>
          <p:cNvPr id="5" name="Picture 4" descr="C:\Users\Manish\Documents\MATLAB\results image\1st lev nccmp2_128.jpg"/>
          <p:cNvPicPr/>
          <p:nvPr/>
        </p:nvPicPr>
        <p:blipFill>
          <a:blip r:embed="rId3" cstate="print"/>
          <a:srcRect/>
          <a:stretch>
            <a:fillRect/>
          </a:stretch>
        </p:blipFill>
        <p:spPr bwMode="auto">
          <a:xfrm>
            <a:off x="3048000" y="1"/>
            <a:ext cx="4267200" cy="3047999"/>
          </a:xfrm>
          <a:prstGeom prst="rect">
            <a:avLst/>
          </a:prstGeom>
          <a:noFill/>
          <a:ln w="9525">
            <a:noFill/>
            <a:miter lim="800000"/>
            <a:headEnd/>
            <a:tailEnd/>
          </a:ln>
        </p:spPr>
      </p:pic>
      <p:sp>
        <p:nvSpPr>
          <p:cNvPr id="131073" name="Rectangle 1"/>
          <p:cNvSpPr>
            <a:spLocks noChangeArrowheads="1"/>
          </p:cNvSpPr>
          <p:nvPr/>
        </p:nvSpPr>
        <p:spPr bwMode="auto">
          <a:xfrm>
            <a:off x="2046468" y="2985700"/>
            <a:ext cx="505106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Extracted watermark and NCC of the watermark at 1</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st</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after Mp3 at 64 kb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C:\Users\Manish\Documents\MATLAB\results image\2nd lev sim mp3_128.jpg"/>
          <p:cNvPicPr/>
          <p:nvPr/>
        </p:nvPicPr>
        <p:blipFill>
          <a:blip r:embed="rId4" cstate="print"/>
          <a:srcRect/>
          <a:stretch>
            <a:fillRect/>
          </a:stretch>
        </p:blipFill>
        <p:spPr bwMode="auto">
          <a:xfrm>
            <a:off x="1905000" y="3276600"/>
            <a:ext cx="5335545" cy="2667000"/>
          </a:xfrm>
          <a:prstGeom prst="rect">
            <a:avLst/>
          </a:prstGeom>
          <a:noFill/>
          <a:ln w="9525">
            <a:noFill/>
            <a:miter lim="800000"/>
            <a:headEnd/>
            <a:tailEnd/>
          </a:ln>
        </p:spPr>
      </p:pic>
      <p:sp>
        <p:nvSpPr>
          <p:cNvPr id="131074" name="Rectangle 2"/>
          <p:cNvSpPr>
            <a:spLocks noChangeArrowheads="1"/>
          </p:cNvSpPr>
          <p:nvPr/>
        </p:nvSpPr>
        <p:spPr bwMode="auto">
          <a:xfrm>
            <a:off x="2846013" y="6186100"/>
            <a:ext cx="345197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Similarity of 2</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nd</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watermarks after Mp3 at 64 kb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Classification Of Watermarks</a:t>
            </a:r>
            <a:endParaRPr lang="en-SG" dirty="0"/>
          </a:p>
        </p:txBody>
      </p:sp>
      <p:pic>
        <p:nvPicPr>
          <p:cNvPr id="4" name="Picture 4" descr="type"/>
          <p:cNvPicPr>
            <a:picLocks noGrp="1" noChangeAspect="1" noChangeArrowheads="1"/>
          </p:cNvPicPr>
          <p:nvPr>
            <p:ph sz="quarter" idx="1"/>
          </p:nvPr>
        </p:nvPicPr>
        <p:blipFill>
          <a:blip r:embed="rId2" cstate="print"/>
          <a:srcRect/>
          <a:stretch>
            <a:fillRect/>
          </a:stretch>
        </p:blipFill>
        <p:spPr>
          <a:xfrm>
            <a:off x="1000100" y="2000240"/>
            <a:ext cx="6786610" cy="3929090"/>
          </a:xfrm>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396" y="914401"/>
          <a:ext cx="8991603" cy="5714996"/>
        </p:xfrm>
        <a:graphic>
          <a:graphicData uri="http://schemas.openxmlformats.org/drawingml/2006/table">
            <a:tbl>
              <a:tblPr/>
              <a:tblGrid>
                <a:gridCol w="1965053"/>
                <a:gridCol w="1780456"/>
                <a:gridCol w="1780456"/>
                <a:gridCol w="1732819"/>
                <a:gridCol w="1732819"/>
              </a:tblGrid>
              <a:tr h="300789">
                <a:tc rowSpan="2">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Attack type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Test sample 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Test sample 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01579">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1st level of SIM 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2nd level of sim 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1st level of SIM 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2nd level of sim 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57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Original watermark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32.0089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32.0147</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8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Mp3-128k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0.7503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15.0641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0.8935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22.4879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8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Mp3-112k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0.7503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15.0641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0.8935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22.4879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8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Mp3-64k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0.7503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15.0641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0.8935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22.4879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8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Mp3-48k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0.7503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15.0641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0.8935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22.4879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8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Mp3-32k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0.7503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15.0641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0.8935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22.4879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8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Additive noise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0.4547</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15.3689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0.5287</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14.288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8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Re-quantization</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32.0221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32.0147</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57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Re-sampling 22.05 KHz</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31.7693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31.968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57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Re-sampling 11.025 KHz</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0.9795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18.6173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30.6748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57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Re-sampling 8 KHz</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0.5493</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17.5146</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29.2121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89">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Cropping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5.1765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Times New Roman"/>
                        </a:rPr>
                        <a:t>5.2349</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2097" name="Rectangle 1"/>
          <p:cNvSpPr>
            <a:spLocks noChangeArrowheads="1"/>
          </p:cNvSpPr>
          <p:nvPr/>
        </p:nvSpPr>
        <p:spPr bwMode="auto">
          <a:xfrm>
            <a:off x="696740" y="59323"/>
            <a:ext cx="775052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Detectors response for various attacks on sample 1 and sample 2 at first and second level</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CONCLUSIONS AND FUTURE DIRECTIONS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ontent Placeholder 2"/>
          <p:cNvSpPr>
            <a:spLocks noGrp="1"/>
          </p:cNvSpPr>
          <p:nvPr>
            <p:ph sz="quarter" idx="1"/>
          </p:nvPr>
        </p:nvSpPr>
        <p:spPr>
          <a:xfrm>
            <a:off x="304800" y="990600"/>
            <a:ext cx="8382000" cy="5638800"/>
          </a:xfrm>
        </p:spPr>
        <p:txBody>
          <a:bodyPr>
            <a:normAutofit/>
          </a:bodyPr>
          <a:lstStyle/>
          <a:p>
            <a:pPr algn="just"/>
            <a:r>
              <a:rPr lang="en-IN" dirty="0" smtClean="0"/>
              <a:t>On the basis of energy efficient watermark and synchronization we proposed a robust audio watermarking scheme. To increase the robustness of synchronization code the proposed algorithm uses Barkers code as synchronization code, embedded in mean value of the several samples of audio and embedding one watermark in DWT-DCT coefficient and generating other energy efficient watermark which is embedded in DWT coefficient. Dual water marking scheme used here make the scheme highly robust as both watermark compensate the drawback of each other. The experimental results have illustrated the robustness and inaudible nature of the audio watermark. </a:t>
            </a:r>
            <a:endParaRPr lang="en-US" dirty="0" smtClean="0"/>
          </a:p>
          <a:p>
            <a:pPr algn="just"/>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5105400"/>
          </a:xfrm>
        </p:spPr>
        <p:txBody>
          <a:bodyPr/>
          <a:lstStyle/>
          <a:p>
            <a:r>
              <a:rPr lang="en-IN" dirty="0" smtClean="0"/>
              <a:t>Despite the success of the proposed algorithm for watermarking, it also has draw back. In this method the second level water mark cannot be extracted in cropping attack, so PSC compliant method cannot be used alone to resist cropping attack. Due to dual watermarking technique which may become complex for practical implementation of encoder and decoder also likely to pose problem for real time application Further research will focus on overcoming this problem.</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BIBLIOGRAPHY</a:t>
            </a:r>
            <a:endParaRPr lang="en-US" dirty="0"/>
          </a:p>
        </p:txBody>
      </p:sp>
      <p:sp>
        <p:nvSpPr>
          <p:cNvPr id="3" name="Content Placeholder 2"/>
          <p:cNvSpPr>
            <a:spLocks noGrp="1"/>
          </p:cNvSpPr>
          <p:nvPr>
            <p:ph sz="quarter" idx="1"/>
          </p:nvPr>
        </p:nvSpPr>
        <p:spPr>
          <a:xfrm>
            <a:off x="457200" y="1295400"/>
            <a:ext cx="8229600" cy="5029200"/>
          </a:xfrm>
        </p:spPr>
        <p:txBody>
          <a:bodyPr>
            <a:normAutofit fontScale="70000" lnSpcReduction="20000"/>
          </a:bodyPr>
          <a:lstStyle/>
          <a:p>
            <a:pPr lvl="0"/>
            <a:r>
              <a:rPr lang="en-US" dirty="0" smtClean="0"/>
              <a:t>I. J. Cox and M. L. Miller, “</a:t>
            </a:r>
            <a:r>
              <a:rPr lang="en-US" i="1" dirty="0" smtClean="0"/>
              <a:t>The first 50 years of electronic watermarking</a:t>
            </a:r>
            <a:r>
              <a:rPr lang="en-US" dirty="0" smtClean="0"/>
              <a:t>,” J. Appl. Signal Process., vol. 56, no. 2, pp. 225–230, 2002.</a:t>
            </a:r>
          </a:p>
          <a:p>
            <a:pPr lvl="0"/>
            <a:endParaRPr lang="en-US" dirty="0" smtClean="0"/>
          </a:p>
          <a:p>
            <a:pPr lvl="0"/>
            <a:r>
              <a:rPr lang="en-US" dirty="0" smtClean="0"/>
              <a:t>L. Wei, Y. Yi-</a:t>
            </a:r>
            <a:r>
              <a:rPr lang="en-US" dirty="0" err="1" smtClean="0"/>
              <a:t>Qun</a:t>
            </a:r>
            <a:r>
              <a:rPr lang="en-US" dirty="0" smtClean="0"/>
              <a:t>, L. Xiao-</a:t>
            </a:r>
            <a:r>
              <a:rPr lang="en-US" dirty="0" err="1" smtClean="0"/>
              <a:t>Qiang</a:t>
            </a:r>
            <a:r>
              <a:rPr lang="en-US" dirty="0" smtClean="0"/>
              <a:t>, X. Xiang-Yang, and L. Pei-</a:t>
            </a:r>
            <a:r>
              <a:rPr lang="en-US" dirty="0" err="1" smtClean="0"/>
              <a:t>Zhong</a:t>
            </a:r>
            <a:r>
              <a:rPr lang="en-US" dirty="0" smtClean="0"/>
              <a:t>, “</a:t>
            </a:r>
            <a:r>
              <a:rPr lang="en-US" i="1" dirty="0" smtClean="0"/>
              <a:t>Overview of digital audio watermarking</a:t>
            </a:r>
            <a:r>
              <a:rPr lang="en-US" dirty="0" smtClean="0"/>
              <a:t>,” J. </a:t>
            </a:r>
            <a:r>
              <a:rPr lang="en-US" dirty="0" err="1" smtClean="0"/>
              <a:t>Commun</a:t>
            </a:r>
            <a:r>
              <a:rPr lang="en-US" dirty="0" smtClean="0"/>
              <a:t>., vol. 26, no. 2, pp. 100–111, 2005.</a:t>
            </a:r>
          </a:p>
          <a:p>
            <a:pPr lvl="0"/>
            <a:endParaRPr lang="en-US" dirty="0" smtClean="0"/>
          </a:p>
          <a:p>
            <a:pPr lvl="0"/>
            <a:r>
              <a:rPr lang="en-US" dirty="0" smtClean="0"/>
              <a:t>L. </a:t>
            </a:r>
            <a:r>
              <a:rPr lang="en-US" dirty="0" err="1" smtClean="0"/>
              <a:t>Wen-Nung</a:t>
            </a:r>
            <a:r>
              <a:rPr lang="en-US" dirty="0" smtClean="0"/>
              <a:t> and C. Li-Chun, “</a:t>
            </a:r>
            <a:r>
              <a:rPr lang="en-US" i="1" dirty="0" smtClean="0"/>
              <a:t>Robust and high-quality time-domain audio watermarking subject to psycho acoustic masking,</a:t>
            </a:r>
            <a:r>
              <a:rPr lang="en-US" dirty="0" smtClean="0"/>
              <a:t>” in Proc. IEEE Int. </a:t>
            </a:r>
            <a:r>
              <a:rPr lang="en-US" dirty="0" err="1" smtClean="0"/>
              <a:t>Symp</a:t>
            </a:r>
            <a:r>
              <a:rPr lang="en-US" dirty="0" smtClean="0"/>
              <a:t>. Circuits Syst., AZ, 2002, vol. 2, pp. 45–48.</a:t>
            </a:r>
          </a:p>
          <a:p>
            <a:pPr lvl="0"/>
            <a:endParaRPr lang="en-US" dirty="0" smtClean="0"/>
          </a:p>
          <a:p>
            <a:pPr lvl="0"/>
            <a:r>
              <a:rPr lang="en-US" dirty="0" smtClean="0"/>
              <a:t>D. </a:t>
            </a:r>
            <a:r>
              <a:rPr lang="en-US" dirty="0" err="1" smtClean="0"/>
              <a:t>Megías</a:t>
            </a:r>
            <a:r>
              <a:rPr lang="en-US" dirty="0" smtClean="0"/>
              <a:t>, J. Herrera-</a:t>
            </a:r>
            <a:r>
              <a:rPr lang="en-US" dirty="0" err="1" smtClean="0"/>
              <a:t>joancomartí</a:t>
            </a:r>
            <a:r>
              <a:rPr lang="en-US" dirty="0" smtClean="0"/>
              <a:t>, and J. </a:t>
            </a:r>
            <a:r>
              <a:rPr lang="en-US" dirty="0" err="1" smtClean="0"/>
              <a:t>Minguillón</a:t>
            </a:r>
            <a:r>
              <a:rPr lang="en-US" dirty="0" smtClean="0"/>
              <a:t>, “</a:t>
            </a:r>
            <a:r>
              <a:rPr lang="en-US" i="1" dirty="0" smtClean="0"/>
              <a:t>A robust audio watermarking scheme based on MPEG 1 layer III compression</a:t>
            </a:r>
            <a:r>
              <a:rPr lang="en-US" dirty="0" smtClean="0"/>
              <a:t>,” in Communications and Multimedia Security—CMS 2003. New York: Springer-</a:t>
            </a:r>
            <a:r>
              <a:rPr lang="en-US" dirty="0" err="1" smtClean="0"/>
              <a:t>Verlag</a:t>
            </a:r>
            <a:r>
              <a:rPr lang="en-US" dirty="0" smtClean="0"/>
              <a:t>, 2003, vol. 963, LNCS, pp. 226–238.</a:t>
            </a:r>
          </a:p>
          <a:p>
            <a:pPr lvl="0"/>
            <a:endParaRPr lang="en-US" dirty="0" smtClean="0"/>
          </a:p>
          <a:p>
            <a:pPr lvl="0"/>
            <a:r>
              <a:rPr lang="en-US" dirty="0" smtClean="0"/>
              <a:t>H. J. Kim, “</a:t>
            </a:r>
            <a:r>
              <a:rPr lang="en-US" i="1" dirty="0" smtClean="0"/>
              <a:t>Audio watermarking techniques</a:t>
            </a:r>
            <a:r>
              <a:rPr lang="en-US" dirty="0" smtClean="0"/>
              <a:t>,” in Pacific Rim Workshop on Digital Steganography, Kyushu Institute of Technology, Kitakyushu, Japan, Jul. 3–4,     2003.</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019800"/>
          </a:xfrm>
        </p:spPr>
        <p:txBody>
          <a:bodyPr>
            <a:normAutofit lnSpcReduction="10000"/>
          </a:bodyPr>
          <a:lstStyle/>
          <a:p>
            <a:pPr lvl="0"/>
            <a:r>
              <a:rPr lang="en-US" sz="1800" dirty="0" smtClean="0"/>
              <a:t>S. </a:t>
            </a:r>
            <a:r>
              <a:rPr lang="en-US" sz="1800" dirty="0" err="1" smtClean="0"/>
              <a:t>Sheng</a:t>
            </a:r>
            <a:r>
              <a:rPr lang="en-US" sz="1800" dirty="0" smtClean="0"/>
              <a:t>-He, L. </a:t>
            </a:r>
            <a:r>
              <a:rPr lang="en-US" sz="1800" dirty="0" err="1" smtClean="0"/>
              <a:t>Zhe</a:t>
            </a:r>
            <a:r>
              <a:rPr lang="en-US" sz="1800" dirty="0" smtClean="0"/>
              <a:t>-Ming, and N. Xia-Mu, Digital Watermarking Technique. Beijing, China: Science, 2004.</a:t>
            </a:r>
          </a:p>
          <a:p>
            <a:pPr lvl="0">
              <a:buNone/>
            </a:pPr>
            <a:endParaRPr lang="en-US" sz="1800" dirty="0" smtClean="0"/>
          </a:p>
          <a:p>
            <a:pPr lvl="0"/>
            <a:r>
              <a:rPr lang="en-US" sz="1800" dirty="0" smtClean="0"/>
              <a:t>D. </a:t>
            </a:r>
            <a:r>
              <a:rPr lang="en-US" sz="1800" dirty="0" err="1" smtClean="0"/>
              <a:t>Kirovski</a:t>
            </a:r>
            <a:r>
              <a:rPr lang="en-US" sz="1800" dirty="0" smtClean="0"/>
              <a:t> and H. S. </a:t>
            </a:r>
            <a:r>
              <a:rPr lang="en-US" sz="1800" dirty="0" err="1" smtClean="0"/>
              <a:t>Malvar</a:t>
            </a:r>
            <a:r>
              <a:rPr lang="en-US" sz="1800" dirty="0" smtClean="0"/>
              <a:t>, “Spread </a:t>
            </a:r>
            <a:r>
              <a:rPr lang="en-US" sz="1800" dirty="0" err="1" smtClean="0"/>
              <a:t>spectrumwatermarking</a:t>
            </a:r>
            <a:r>
              <a:rPr lang="en-US" sz="1800" dirty="0" smtClean="0"/>
              <a:t> of audio signals,” IEEE Trans. Signal Process., vol. 51, no. 4, pp. 1020–1033, Apr. 2003.</a:t>
            </a:r>
          </a:p>
          <a:p>
            <a:pPr lvl="0">
              <a:buNone/>
            </a:pPr>
            <a:endParaRPr lang="en-US" sz="1800" dirty="0" smtClean="0"/>
          </a:p>
          <a:p>
            <a:pPr lvl="0"/>
            <a:r>
              <a:rPr lang="en-US" sz="1800" dirty="0" smtClean="0"/>
              <a:t>H. O. Kim, B. K. Lee, and N. Y. Lee, Wavelet-based audio watermarking techniques: Robustness and fast synchronization [Online]. Available: </a:t>
            </a:r>
            <a:r>
              <a:rPr lang="en-US" sz="1800" i="1" dirty="0" smtClean="0"/>
              <a:t>http://amath.kaist.ac.kr/research/paper/01–11.pdf</a:t>
            </a:r>
          </a:p>
          <a:p>
            <a:pPr lvl="0"/>
            <a:endParaRPr lang="en-US" sz="1800" dirty="0" smtClean="0"/>
          </a:p>
          <a:p>
            <a:pPr lvl="0"/>
            <a:r>
              <a:rPr lang="en-US" sz="1800" dirty="0" smtClean="0"/>
              <a:t>W. Yong, H. </a:t>
            </a:r>
            <a:r>
              <a:rPr lang="en-US" sz="1800" dirty="0" err="1" smtClean="0"/>
              <a:t>Ji</a:t>
            </a:r>
            <a:r>
              <a:rPr lang="en-US" sz="1800" dirty="0" smtClean="0"/>
              <a:t>-Wu, and Y. Q. Shi, “</a:t>
            </a:r>
            <a:r>
              <a:rPr lang="en-US" sz="1800" i="1" dirty="0" smtClean="0"/>
              <a:t>Meaningful watermarking for audio with fast resynchronization,</a:t>
            </a:r>
            <a:r>
              <a:rPr lang="en-US" sz="1800" dirty="0" smtClean="0"/>
              <a:t>” J. </a:t>
            </a:r>
            <a:r>
              <a:rPr lang="en-US" sz="1800" dirty="0" err="1" smtClean="0"/>
              <a:t>Comput</a:t>
            </a:r>
            <a:r>
              <a:rPr lang="en-US" sz="1800" dirty="0" smtClean="0"/>
              <a:t>. Res. Develop., vol. 40, no. 20, pp. 215–220, 2003.</a:t>
            </a:r>
          </a:p>
          <a:p>
            <a:pPr lvl="0"/>
            <a:endParaRPr lang="en-US" sz="1800" dirty="0" smtClean="0"/>
          </a:p>
          <a:p>
            <a:pPr lvl="0"/>
            <a:r>
              <a:rPr lang="en-US" sz="1800" dirty="0" smtClean="0"/>
              <a:t>J. W. Huang, W. Yong, and Y. Q. Shi, “</a:t>
            </a:r>
            <a:r>
              <a:rPr lang="en-US" sz="1800" i="1" dirty="0" smtClean="0"/>
              <a:t>A blind audio watermarking algorithm with self-synchronization</a:t>
            </a:r>
            <a:r>
              <a:rPr lang="en-US" sz="1800" dirty="0" smtClean="0"/>
              <a:t>,” in Proc. IEEE Int. </a:t>
            </a:r>
            <a:r>
              <a:rPr lang="en-US" sz="1800" dirty="0" err="1" smtClean="0"/>
              <a:t>Symp</a:t>
            </a:r>
            <a:r>
              <a:rPr lang="en-US" sz="1800" dirty="0" smtClean="0"/>
              <a:t>. Circuits Syst., AZ, 2002, vol. 3, pp. 627–630.</a:t>
            </a:r>
          </a:p>
          <a:p>
            <a:pPr lvl="0">
              <a:buNone/>
            </a:pPr>
            <a:endParaRPr lang="en-US" sz="1800" dirty="0" smtClean="0"/>
          </a:p>
          <a:p>
            <a:pPr lvl="0"/>
            <a:r>
              <a:rPr lang="en-US" sz="1800" dirty="0" err="1" smtClean="0"/>
              <a:t>X.Y.Wang</a:t>
            </a:r>
            <a:r>
              <a:rPr lang="en-US" sz="1800" dirty="0" smtClean="0"/>
              <a:t> and </a:t>
            </a:r>
            <a:r>
              <a:rPr lang="en-US" sz="1800" dirty="0" err="1" smtClean="0"/>
              <a:t>H.Zhao</a:t>
            </a:r>
            <a:r>
              <a:rPr lang="en-US" sz="1800" i="1" dirty="0" smtClean="0"/>
              <a:t>, “ A Novel Synchronization Invariant Audio Watermarking Scheme Based on DWT and DCT”</a:t>
            </a:r>
            <a:r>
              <a:rPr lang="en-US" sz="1800" b="1" dirty="0" smtClean="0"/>
              <a:t> </a:t>
            </a:r>
            <a:r>
              <a:rPr lang="en-US" sz="1800" dirty="0" smtClean="0"/>
              <a:t> IEEE Transactions on Signal Processing, vol. 54, no.12, pp.4835-4840, 2006</a:t>
            </a:r>
          </a:p>
          <a:p>
            <a:pPr lvl="0"/>
            <a:endParaRPr lang="en-US" dirty="0" smtClean="0"/>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715000"/>
          </a:xfrm>
        </p:spPr>
        <p:txBody>
          <a:bodyPr/>
          <a:lstStyle/>
          <a:p>
            <a:pPr lvl="0"/>
            <a:r>
              <a:rPr lang="en-US" dirty="0" smtClean="0"/>
              <a:t>Su, J.K.; </a:t>
            </a:r>
            <a:r>
              <a:rPr lang="en-US" dirty="0" err="1" smtClean="0"/>
              <a:t>Girod</a:t>
            </a:r>
            <a:r>
              <a:rPr lang="en-US" dirty="0" smtClean="0"/>
              <a:t>, B</a:t>
            </a:r>
            <a:r>
              <a:rPr lang="en-US" b="1" dirty="0" smtClean="0"/>
              <a:t>., </a:t>
            </a:r>
            <a:r>
              <a:rPr lang="en-US" b="1" i="1" dirty="0" smtClean="0"/>
              <a:t>“</a:t>
            </a:r>
            <a:r>
              <a:rPr lang="en-US" i="1" dirty="0" smtClean="0"/>
              <a:t>Power-spectrum condition for energy-efficient watermarking”</a:t>
            </a:r>
            <a:r>
              <a:rPr lang="en-US" dirty="0" smtClean="0"/>
              <a:t> IEEE</a:t>
            </a:r>
            <a:r>
              <a:rPr lang="en-US" i="1" dirty="0" smtClean="0"/>
              <a:t> </a:t>
            </a:r>
            <a:r>
              <a:rPr lang="en-US" dirty="0" smtClean="0"/>
              <a:t>Transactions on </a:t>
            </a:r>
            <a:r>
              <a:rPr lang="en-US" dirty="0" err="1" smtClean="0"/>
              <a:t>Multimedia,vol</a:t>
            </a:r>
            <a:r>
              <a:rPr lang="en-US" dirty="0" smtClean="0"/>
              <a:t>. 4, no. 4, pp. 551-560, 2002</a:t>
            </a:r>
          </a:p>
          <a:p>
            <a:pPr lvl="0">
              <a:buNone/>
            </a:pPr>
            <a:endParaRPr lang="en-US" dirty="0" smtClean="0"/>
          </a:p>
          <a:p>
            <a:pPr lvl="0"/>
            <a:r>
              <a:rPr lang="en-US" dirty="0" smtClean="0"/>
              <a:t>I. J. Cox, J. </a:t>
            </a:r>
            <a:r>
              <a:rPr lang="en-US" dirty="0" err="1" smtClean="0"/>
              <a:t>Kilian</a:t>
            </a:r>
            <a:r>
              <a:rPr lang="en-US" dirty="0" smtClean="0"/>
              <a:t>, T. Leighton, and T. </a:t>
            </a:r>
            <a:r>
              <a:rPr lang="en-US" dirty="0" err="1" smtClean="0"/>
              <a:t>Shamoon</a:t>
            </a:r>
            <a:r>
              <a:rPr lang="en-US" dirty="0" smtClean="0"/>
              <a:t>, “</a:t>
            </a:r>
            <a:r>
              <a:rPr lang="en-US" i="1" dirty="0" smtClean="0"/>
              <a:t>Secure spread spectrum watermarking for multimedia</a:t>
            </a:r>
            <a:r>
              <a:rPr lang="en-US" dirty="0" smtClean="0"/>
              <a:t>,” NEC Res. Inst., Princeton, NJ, Tech. Rep. 95-10, Oct. 1995.</a:t>
            </a:r>
          </a:p>
          <a:p>
            <a:r>
              <a:rPr lang="en-US" dirty="0" err="1" smtClean="0"/>
              <a:t>Kamalika</a:t>
            </a:r>
            <a:r>
              <a:rPr lang="en-US" dirty="0" smtClean="0"/>
              <a:t> </a:t>
            </a:r>
            <a:r>
              <a:rPr lang="en-US" dirty="0" err="1" smtClean="0"/>
              <a:t>Datta</a:t>
            </a:r>
            <a:r>
              <a:rPr lang="en-US" dirty="0" smtClean="0"/>
              <a:t>, </a:t>
            </a:r>
            <a:r>
              <a:rPr lang="en-US" dirty="0" err="1" smtClean="0"/>
              <a:t>Indranil</a:t>
            </a:r>
            <a:r>
              <a:rPr lang="en-US" dirty="0" smtClean="0"/>
              <a:t> </a:t>
            </a:r>
            <a:r>
              <a:rPr lang="en-US" dirty="0" err="1" smtClean="0"/>
              <a:t>Sengupta</a:t>
            </a:r>
            <a:r>
              <a:rPr lang="en-US" dirty="0" smtClean="0"/>
              <a:t> , 2010, “A Redundant Audio Watermarking Technique using Discrete Wavelet Transformation”, Second International Conference on Communication Software and Networks.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0"/>
            <a:ext cx="8229600" cy="1143000"/>
          </a:xfrm>
        </p:spPr>
        <p:txBody>
          <a:bodyPr>
            <a:normAutofit/>
          </a:bodyPr>
          <a:lstStyle/>
          <a:p>
            <a:pPr algn="ctr"/>
            <a:r>
              <a:rPr lang="en-US" sz="6600" dirty="0" smtClean="0"/>
              <a:t>THANK YOU!!</a:t>
            </a:r>
            <a:endParaRPr lang="en-US" sz="6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96020"/>
          </a:xfrm>
        </p:spPr>
        <p:txBody>
          <a:bodyPr>
            <a:noAutofit/>
          </a:bodyPr>
          <a:lstStyle/>
          <a:p>
            <a:r>
              <a:rPr lang="en-US" sz="3200" dirty="0" smtClean="0"/>
              <a:t>       A Digital Watermarking System</a:t>
            </a:r>
            <a:endParaRPr lang="en-IN" sz="3200" dirty="0"/>
          </a:p>
        </p:txBody>
      </p:sp>
      <p:pic>
        <p:nvPicPr>
          <p:cNvPr id="4" name="Content Placeholder 3"/>
          <p:cNvPicPr>
            <a:picLocks noGrp="1"/>
          </p:cNvPicPr>
          <p:nvPr>
            <p:ph sz="quarter" idx="1"/>
          </p:nvPr>
        </p:nvPicPr>
        <p:blipFill>
          <a:blip r:embed="rId2" cstate="print"/>
          <a:srcRect/>
          <a:stretch>
            <a:fillRect/>
          </a:stretch>
        </p:blipFill>
        <p:spPr bwMode="auto">
          <a:xfrm>
            <a:off x="785786" y="1643050"/>
            <a:ext cx="7615262" cy="2428892"/>
          </a:xfrm>
          <a:prstGeom prst="rect">
            <a:avLst/>
          </a:prstGeom>
          <a:noFill/>
          <a:ln w="9525">
            <a:noFill/>
            <a:miter lim="800000"/>
            <a:headEnd/>
            <a:tailEnd/>
          </a:ln>
        </p:spPr>
      </p:pic>
      <p:sp>
        <p:nvSpPr>
          <p:cNvPr id="11" name="TextBox 10"/>
          <p:cNvSpPr txBox="1"/>
          <p:nvPr/>
        </p:nvSpPr>
        <p:spPr>
          <a:xfrm>
            <a:off x="1000100" y="5000636"/>
            <a:ext cx="7143800" cy="369332"/>
          </a:xfrm>
          <a:prstGeom prst="rect">
            <a:avLst/>
          </a:prstGeom>
          <a:noFill/>
        </p:spPr>
        <p:txBody>
          <a:bodyPr wrap="square" rtlCol="0">
            <a:spAutoFit/>
          </a:bodyPr>
          <a:lstStyle/>
          <a:p>
            <a:endParaRPr lang="en-IN"/>
          </a:p>
        </p:txBody>
      </p:sp>
      <p:sp>
        <p:nvSpPr>
          <p:cNvPr id="5" name="TextBox 4"/>
          <p:cNvSpPr txBox="1"/>
          <p:nvPr/>
        </p:nvSpPr>
        <p:spPr>
          <a:xfrm flipH="1">
            <a:off x="613326" y="4286256"/>
            <a:ext cx="7673450" cy="3693319"/>
          </a:xfrm>
          <a:prstGeom prst="rect">
            <a:avLst/>
          </a:prstGeom>
          <a:noFill/>
        </p:spPr>
        <p:txBody>
          <a:bodyPr wrap="square" rtlCol="0">
            <a:spAutoFit/>
          </a:bodyPr>
          <a:lstStyle/>
          <a:p>
            <a:pPr algn="just">
              <a:lnSpc>
                <a:spcPct val="150000"/>
              </a:lnSpc>
            </a:pPr>
            <a:r>
              <a:rPr lang="en-GB" dirty="0" smtClean="0">
                <a:latin typeface="Arial" pitchFamily="34" charset="0"/>
                <a:cs typeface="Arial" pitchFamily="34" charset="0"/>
              </a:rPr>
              <a:t>Unlike encryption, which is useful for transmission but does not provide a way to  examine the original data in its protected form, the watermark remains in the content   in its original form and does not prevent a user from listening to, viewing, examining, or manipulating the content.</a:t>
            </a:r>
            <a:endParaRPr lang="en-US" dirty="0" smtClean="0">
              <a:latin typeface="Arial" pitchFamily="34" charset="0"/>
              <a:cs typeface="Arial" pitchFamily="34" charset="0"/>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            Terminology</a:t>
            </a:r>
            <a:endParaRPr lang="en-SG" dirty="0"/>
          </a:p>
        </p:txBody>
      </p:sp>
      <p:sp>
        <p:nvSpPr>
          <p:cNvPr id="3" name="Content Placeholder 2"/>
          <p:cNvSpPr>
            <a:spLocks noGrp="1"/>
          </p:cNvSpPr>
          <p:nvPr>
            <p:ph sz="quarter" idx="1"/>
          </p:nvPr>
        </p:nvSpPr>
        <p:spPr/>
        <p:txBody>
          <a:bodyPr>
            <a:normAutofit/>
          </a:bodyPr>
          <a:lstStyle/>
          <a:p>
            <a:pPr>
              <a:lnSpc>
                <a:spcPct val="80000"/>
              </a:lnSpc>
              <a:buFont typeface="Wingdings" pitchFamily="2" charset="2"/>
              <a:buChar char="q"/>
            </a:pPr>
            <a:r>
              <a:rPr lang="en-US" sz="1800" dirty="0" smtClean="0">
                <a:latin typeface="Arial" pitchFamily="34" charset="0"/>
                <a:cs typeface="Arial" pitchFamily="34" charset="0"/>
              </a:rPr>
              <a:t>Cover-signal</a:t>
            </a:r>
          </a:p>
          <a:p>
            <a:pPr lvl="1">
              <a:lnSpc>
                <a:spcPct val="80000"/>
              </a:lnSpc>
            </a:pPr>
            <a:r>
              <a:rPr lang="en-US" sz="1600" dirty="0" smtClean="0">
                <a:latin typeface="Arial" pitchFamily="34" charset="0"/>
                <a:cs typeface="Arial" pitchFamily="34" charset="0"/>
              </a:rPr>
              <a:t>the audio-visual signal (still image, audio track, video) in which one wish to hide information</a:t>
            </a:r>
          </a:p>
          <a:p>
            <a:pPr>
              <a:lnSpc>
                <a:spcPct val="80000"/>
              </a:lnSpc>
              <a:buFont typeface="Wingdings" pitchFamily="2" charset="2"/>
              <a:buChar char="q"/>
            </a:pPr>
            <a:r>
              <a:rPr lang="en-US" sz="1800" dirty="0" smtClean="0">
                <a:latin typeface="Arial" pitchFamily="34" charset="0"/>
                <a:cs typeface="Arial" pitchFamily="34" charset="0"/>
              </a:rPr>
              <a:t>Watermark</a:t>
            </a:r>
          </a:p>
          <a:p>
            <a:pPr lvl="1">
              <a:lnSpc>
                <a:spcPct val="80000"/>
              </a:lnSpc>
            </a:pPr>
            <a:r>
              <a:rPr lang="en-US" sz="1600" dirty="0" smtClean="0">
                <a:latin typeface="Arial" pitchFamily="34" charset="0"/>
                <a:cs typeface="Arial" pitchFamily="34" charset="0"/>
              </a:rPr>
              <a:t>what is actually imperceptibly added to the cover-signal in order to convey the hidden data</a:t>
            </a:r>
          </a:p>
          <a:p>
            <a:pPr>
              <a:lnSpc>
                <a:spcPct val="80000"/>
              </a:lnSpc>
              <a:buFont typeface="Wingdings" pitchFamily="2" charset="2"/>
              <a:buChar char="q"/>
            </a:pPr>
            <a:r>
              <a:rPr lang="en-US" sz="1800" dirty="0" smtClean="0">
                <a:latin typeface="Arial" pitchFamily="34" charset="0"/>
                <a:cs typeface="Arial" pitchFamily="34" charset="0"/>
              </a:rPr>
              <a:t>Watermarked signal</a:t>
            </a:r>
          </a:p>
          <a:p>
            <a:pPr lvl="1">
              <a:lnSpc>
                <a:spcPct val="80000"/>
              </a:lnSpc>
            </a:pPr>
            <a:r>
              <a:rPr lang="en-US" sz="1600" dirty="0" smtClean="0">
                <a:latin typeface="Arial" pitchFamily="34" charset="0"/>
                <a:cs typeface="Arial" pitchFamily="34" charset="0"/>
              </a:rPr>
              <a:t>Cover signal + watermark</a:t>
            </a:r>
          </a:p>
          <a:p>
            <a:pPr>
              <a:lnSpc>
                <a:spcPct val="80000"/>
              </a:lnSpc>
              <a:buFont typeface="Wingdings" pitchFamily="2" charset="2"/>
              <a:buChar char="q"/>
            </a:pPr>
            <a:r>
              <a:rPr lang="en-US" sz="1800" dirty="0" smtClean="0">
                <a:latin typeface="Arial" pitchFamily="34" charset="0"/>
                <a:cs typeface="Arial" pitchFamily="34" charset="0"/>
              </a:rPr>
              <a:t>Payload</a:t>
            </a:r>
          </a:p>
          <a:p>
            <a:pPr lvl="1">
              <a:lnSpc>
                <a:spcPct val="80000"/>
              </a:lnSpc>
            </a:pPr>
            <a:r>
              <a:rPr lang="en-US" sz="1600" dirty="0" smtClean="0">
                <a:latin typeface="Arial" pitchFamily="34" charset="0"/>
                <a:cs typeface="Arial" pitchFamily="34" charset="0"/>
              </a:rPr>
              <a:t>message or sequence of information bits to be hidden in the cover-signal, that is the hidden data </a:t>
            </a:r>
          </a:p>
          <a:p>
            <a:pPr>
              <a:lnSpc>
                <a:spcPct val="80000"/>
              </a:lnSpc>
              <a:buFont typeface="Wingdings" pitchFamily="2" charset="2"/>
              <a:buChar char="q"/>
            </a:pPr>
            <a:r>
              <a:rPr lang="en-US" sz="1800" dirty="0" smtClean="0">
                <a:latin typeface="Arial" pitchFamily="34" charset="0"/>
                <a:cs typeface="Arial" pitchFamily="34" charset="0"/>
              </a:rPr>
              <a:t>Watermarking-scheme</a:t>
            </a:r>
          </a:p>
          <a:p>
            <a:pPr lvl="1">
              <a:lnSpc>
                <a:spcPct val="80000"/>
              </a:lnSpc>
            </a:pPr>
            <a:r>
              <a:rPr lang="en-US" sz="1600" dirty="0" smtClean="0">
                <a:latin typeface="Arial" pitchFamily="34" charset="0"/>
                <a:cs typeface="Arial" pitchFamily="34" charset="0"/>
              </a:rPr>
              <a:t>the set algorithms required for embedding and extraction </a:t>
            </a:r>
          </a:p>
          <a:p>
            <a:pPr>
              <a:lnSpc>
                <a:spcPct val="80000"/>
              </a:lnSpc>
              <a:buFont typeface="Wingdings" pitchFamily="2" charset="2"/>
              <a:buChar char="q"/>
            </a:pPr>
            <a:r>
              <a:rPr lang="en-US" sz="1800" dirty="0" smtClean="0">
                <a:latin typeface="Arial" pitchFamily="34" charset="0"/>
                <a:cs typeface="Arial" pitchFamily="34" charset="0"/>
              </a:rPr>
              <a:t>Embedding-key</a:t>
            </a:r>
          </a:p>
          <a:p>
            <a:pPr lvl="1">
              <a:lnSpc>
                <a:spcPct val="80000"/>
              </a:lnSpc>
            </a:pPr>
            <a:r>
              <a:rPr lang="en-US" sz="1600" dirty="0" smtClean="0">
                <a:latin typeface="Arial" pitchFamily="34" charset="0"/>
                <a:cs typeface="Arial" pitchFamily="34" charset="0"/>
              </a:rPr>
              <a:t>a secret key used to embed the mark</a:t>
            </a:r>
          </a:p>
          <a:p>
            <a:pPr>
              <a:lnSpc>
                <a:spcPct val="80000"/>
              </a:lnSpc>
              <a:buFont typeface="Wingdings" pitchFamily="2" charset="2"/>
              <a:buChar char="q"/>
            </a:pPr>
            <a:r>
              <a:rPr lang="en-US" sz="1800" dirty="0" smtClean="0">
                <a:latin typeface="Arial" pitchFamily="34" charset="0"/>
                <a:cs typeface="Arial" pitchFamily="34" charset="0"/>
              </a:rPr>
              <a:t>Extraction-key</a:t>
            </a:r>
          </a:p>
          <a:p>
            <a:pPr lvl="1">
              <a:lnSpc>
                <a:spcPct val="80000"/>
              </a:lnSpc>
            </a:pPr>
            <a:r>
              <a:rPr lang="en-US" sz="1600" dirty="0" smtClean="0">
                <a:latin typeface="Arial" pitchFamily="34" charset="0"/>
                <a:cs typeface="Arial" pitchFamily="34" charset="0"/>
              </a:rPr>
              <a:t>a key used to detect or extract a watermark</a:t>
            </a:r>
          </a:p>
          <a:p>
            <a:pPr>
              <a:lnSpc>
                <a:spcPct val="80000"/>
              </a:lnSpc>
              <a:buNone/>
            </a:pPr>
            <a:endParaRPr lang="en-US" sz="1800" dirty="0" smtClean="0"/>
          </a:p>
          <a:p>
            <a:endParaRPr lang="en-SG"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927</TotalTime>
  <Words>4366</Words>
  <Application>Microsoft Office PowerPoint</Application>
  <PresentationFormat>On-screen Show (4:3)</PresentationFormat>
  <Paragraphs>445</Paragraphs>
  <Slides>76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Oriel</vt:lpstr>
      <vt:lpstr>Equation</vt:lpstr>
      <vt:lpstr>Analysis and implementation of Efficient Audio Watermarking. </vt:lpstr>
      <vt:lpstr>       Digital Watermarking</vt:lpstr>
      <vt:lpstr>            Other Terms</vt:lpstr>
      <vt:lpstr>       Types Of Watermarks</vt:lpstr>
      <vt:lpstr>       Types Of Watermarks</vt:lpstr>
      <vt:lpstr>      Watermark Categories</vt:lpstr>
      <vt:lpstr>Classification Of Watermarks</vt:lpstr>
      <vt:lpstr>       A Digital Watermarking System</vt:lpstr>
      <vt:lpstr>            Terminology</vt:lpstr>
      <vt:lpstr>Audio Watermarking Techniques </vt:lpstr>
      <vt:lpstr>Slide 11</vt:lpstr>
      <vt:lpstr>Requirements of Audio Watermarking</vt:lpstr>
      <vt:lpstr>Watermarking Detection</vt:lpstr>
      <vt:lpstr>What Watermarking Should Not Be</vt:lpstr>
      <vt:lpstr>Audio Watermarking Techniques</vt:lpstr>
      <vt:lpstr>Watermarking in the Time Domain</vt:lpstr>
      <vt:lpstr>Changing the Least Significant Bits of Each Sample</vt:lpstr>
      <vt:lpstr>Pyschoacoustic Models to Perform Clear text Marking</vt:lpstr>
      <vt:lpstr>Echo Data Hiding</vt:lpstr>
      <vt:lpstr>Slide 20</vt:lpstr>
      <vt:lpstr>Watermarking in the Frequency Domain</vt:lpstr>
      <vt:lpstr>Phase Coding  </vt:lpstr>
      <vt:lpstr>Spread Spectrum </vt:lpstr>
      <vt:lpstr>Watermarking in the Compressed Domain </vt:lpstr>
      <vt:lpstr>FUNDAMENTAL THEORY OF PROPOSED ALGORITHM </vt:lpstr>
      <vt:lpstr>Slide 26</vt:lpstr>
      <vt:lpstr>Synchronization Code (Barkers Code)</vt:lpstr>
      <vt:lpstr>Slide 28</vt:lpstr>
      <vt:lpstr>Slide 29</vt:lpstr>
      <vt:lpstr>Energy Efficient Watermark</vt:lpstr>
      <vt:lpstr>Slide 31</vt:lpstr>
      <vt:lpstr>QUANTIZATION INDEX MODULATION</vt:lpstr>
      <vt:lpstr>Slide 33</vt:lpstr>
      <vt:lpstr> SPREAD SPECTRUM WATERMARKING PROCEDURE (Cox algorithm)</vt:lpstr>
      <vt:lpstr>Slide 35</vt:lpstr>
      <vt:lpstr>Slide 36</vt:lpstr>
      <vt:lpstr>Extracting the Watermark</vt:lpstr>
      <vt:lpstr>Slide 38</vt:lpstr>
      <vt:lpstr>Evaluating the Similarity of Watermarks</vt:lpstr>
      <vt:lpstr> Proposed Algorithm for Watermark Embedding</vt:lpstr>
      <vt:lpstr>Slide 41</vt:lpstr>
      <vt:lpstr>Synchronization Code Embedding</vt:lpstr>
      <vt:lpstr>Slide 43</vt:lpstr>
      <vt:lpstr>Watermark Embedding </vt:lpstr>
      <vt:lpstr>Watermark Embedding at Lower frequency component:</vt:lpstr>
      <vt:lpstr>Slide 46</vt:lpstr>
      <vt:lpstr>Generation of Energy Efficient Watermark:</vt:lpstr>
      <vt:lpstr>Slide 48</vt:lpstr>
      <vt:lpstr>Slide 49</vt:lpstr>
      <vt:lpstr>Embedding of Energy Efficient Watermark:</vt:lpstr>
      <vt:lpstr>Watermarks detection  First level watermark detection:</vt:lpstr>
      <vt:lpstr>Slide 52</vt:lpstr>
      <vt:lpstr>Second level watermark detection:</vt:lpstr>
      <vt:lpstr>Similarity Functions:</vt:lpstr>
      <vt:lpstr>Signal To Noise Ratio:</vt:lpstr>
      <vt:lpstr>RESULTS AND DISCUSSION</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CONCLUSIONS AND FUTURE DIRECTIONS</vt:lpstr>
      <vt:lpstr>Slide 72</vt:lpstr>
      <vt:lpstr>BIBLIOGRAPHY</vt:lpstr>
      <vt:lpstr>Slide 74</vt:lpstr>
      <vt:lpstr>Slide 75</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Digital Watermarking</dc:title>
  <dc:creator>Manish</dc:creator>
  <cp:lastModifiedBy>Udays</cp:lastModifiedBy>
  <cp:revision>106</cp:revision>
  <dcterms:created xsi:type="dcterms:W3CDTF">2006-08-16T00:00:00Z</dcterms:created>
  <dcterms:modified xsi:type="dcterms:W3CDTF">2011-06-27T10:46:38Z</dcterms:modified>
</cp:coreProperties>
</file>