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880725" cy="7589838"/>
  <p:notesSz cx="6858000" cy="9144000"/>
  <p:defaultTextStyle>
    <a:defPPr>
      <a:defRPr lang="en-US"/>
    </a:defPPr>
    <a:lvl1pPr marL="0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7700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5400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3101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0801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8501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66201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93902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21602" algn="l" defTabSz="10554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58" y="-91"/>
      </p:cViewPr>
      <p:guideLst>
        <p:guide orient="horz" pos="2391"/>
        <p:guide pos="34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759FE-AE65-4CAC-9867-C247BE37B0EE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1550" y="685800"/>
            <a:ext cx="491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DC51-60A1-49BB-9771-52F28605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55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7700" algn="l" defTabSz="1055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5400" algn="l" defTabSz="1055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3101" algn="l" defTabSz="1055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0801" algn="l" defTabSz="1055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8501" algn="l" defTabSz="1055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66201" algn="l" defTabSz="1055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93902" algn="l" defTabSz="1055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21602" algn="l" defTabSz="1055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55" y="2357771"/>
            <a:ext cx="9248616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109" y="4300908"/>
            <a:ext cx="7616508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3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0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8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6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8526" y="303948"/>
            <a:ext cx="2448163" cy="6475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36" y="303948"/>
            <a:ext cx="7163144" cy="647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02" y="4877175"/>
            <a:ext cx="9248616" cy="150742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02" y="3216900"/>
            <a:ext cx="9248616" cy="166027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77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5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831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08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385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662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9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21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036" y="1770963"/>
            <a:ext cx="4805654" cy="50089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1035" y="1770963"/>
            <a:ext cx="4805654" cy="50089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36" y="1698932"/>
            <a:ext cx="4807543" cy="70803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700" indent="0">
              <a:buNone/>
              <a:defRPr sz="2300" b="1"/>
            </a:lvl2pPr>
            <a:lvl3pPr marL="1055400" indent="0">
              <a:buNone/>
              <a:defRPr sz="2100" b="1"/>
            </a:lvl3pPr>
            <a:lvl4pPr marL="1583101" indent="0">
              <a:buNone/>
              <a:defRPr sz="1800" b="1"/>
            </a:lvl4pPr>
            <a:lvl5pPr marL="2110801" indent="0">
              <a:buNone/>
              <a:defRPr sz="1800" b="1"/>
            </a:lvl5pPr>
            <a:lvl6pPr marL="2638501" indent="0">
              <a:buNone/>
              <a:defRPr sz="1800" b="1"/>
            </a:lvl6pPr>
            <a:lvl7pPr marL="3166201" indent="0">
              <a:buNone/>
              <a:defRPr sz="1800" b="1"/>
            </a:lvl7pPr>
            <a:lvl8pPr marL="3693902" indent="0">
              <a:buNone/>
              <a:defRPr sz="1800" b="1"/>
            </a:lvl8pPr>
            <a:lvl9pPr marL="4221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036" y="2406964"/>
            <a:ext cx="4807543" cy="437294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7262" y="1698932"/>
            <a:ext cx="4809432" cy="70803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700" indent="0">
              <a:buNone/>
              <a:defRPr sz="2300" b="1"/>
            </a:lvl2pPr>
            <a:lvl3pPr marL="1055400" indent="0">
              <a:buNone/>
              <a:defRPr sz="2100" b="1"/>
            </a:lvl3pPr>
            <a:lvl4pPr marL="1583101" indent="0">
              <a:buNone/>
              <a:defRPr sz="1800" b="1"/>
            </a:lvl4pPr>
            <a:lvl5pPr marL="2110801" indent="0">
              <a:buNone/>
              <a:defRPr sz="1800" b="1"/>
            </a:lvl5pPr>
            <a:lvl6pPr marL="2638501" indent="0">
              <a:buNone/>
              <a:defRPr sz="1800" b="1"/>
            </a:lvl6pPr>
            <a:lvl7pPr marL="3166201" indent="0">
              <a:buNone/>
              <a:defRPr sz="1800" b="1"/>
            </a:lvl7pPr>
            <a:lvl8pPr marL="3693902" indent="0">
              <a:buNone/>
              <a:defRPr sz="1800" b="1"/>
            </a:lvl8pPr>
            <a:lvl9pPr marL="422160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7262" y="2406964"/>
            <a:ext cx="4809432" cy="437294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1" y="302188"/>
            <a:ext cx="3579684" cy="12860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061" y="302191"/>
            <a:ext cx="6082628" cy="647771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041" y="1588246"/>
            <a:ext cx="3579684" cy="5191661"/>
          </a:xfrm>
        </p:spPr>
        <p:txBody>
          <a:bodyPr/>
          <a:lstStyle>
            <a:lvl1pPr marL="0" indent="0">
              <a:buNone/>
              <a:defRPr sz="1600"/>
            </a:lvl1pPr>
            <a:lvl2pPr marL="527700" indent="0">
              <a:buNone/>
              <a:defRPr sz="1400"/>
            </a:lvl2pPr>
            <a:lvl3pPr marL="1055400" indent="0">
              <a:buNone/>
              <a:defRPr sz="1200"/>
            </a:lvl3pPr>
            <a:lvl4pPr marL="1583101" indent="0">
              <a:buNone/>
              <a:defRPr sz="1000"/>
            </a:lvl4pPr>
            <a:lvl5pPr marL="2110801" indent="0">
              <a:buNone/>
              <a:defRPr sz="1000"/>
            </a:lvl5pPr>
            <a:lvl6pPr marL="2638501" indent="0">
              <a:buNone/>
              <a:defRPr sz="1000"/>
            </a:lvl6pPr>
            <a:lvl7pPr marL="3166201" indent="0">
              <a:buNone/>
              <a:defRPr sz="1000"/>
            </a:lvl7pPr>
            <a:lvl8pPr marL="3693902" indent="0">
              <a:buNone/>
              <a:defRPr sz="1000"/>
            </a:lvl8pPr>
            <a:lvl9pPr marL="4221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698" y="5312889"/>
            <a:ext cx="6528435" cy="62721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2698" y="678166"/>
            <a:ext cx="6528435" cy="4553903"/>
          </a:xfrm>
        </p:spPr>
        <p:txBody>
          <a:bodyPr/>
          <a:lstStyle>
            <a:lvl1pPr marL="0" indent="0">
              <a:buNone/>
              <a:defRPr sz="3700"/>
            </a:lvl1pPr>
            <a:lvl2pPr marL="527700" indent="0">
              <a:buNone/>
              <a:defRPr sz="3200"/>
            </a:lvl2pPr>
            <a:lvl3pPr marL="1055400" indent="0">
              <a:buNone/>
              <a:defRPr sz="2800"/>
            </a:lvl3pPr>
            <a:lvl4pPr marL="1583101" indent="0">
              <a:buNone/>
              <a:defRPr sz="2300"/>
            </a:lvl4pPr>
            <a:lvl5pPr marL="2110801" indent="0">
              <a:buNone/>
              <a:defRPr sz="2300"/>
            </a:lvl5pPr>
            <a:lvl6pPr marL="2638501" indent="0">
              <a:buNone/>
              <a:defRPr sz="2300"/>
            </a:lvl6pPr>
            <a:lvl7pPr marL="3166201" indent="0">
              <a:buNone/>
              <a:defRPr sz="2300"/>
            </a:lvl7pPr>
            <a:lvl8pPr marL="3693902" indent="0">
              <a:buNone/>
              <a:defRPr sz="2300"/>
            </a:lvl8pPr>
            <a:lvl9pPr marL="422160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2698" y="5940105"/>
            <a:ext cx="6528435" cy="890751"/>
          </a:xfrm>
        </p:spPr>
        <p:txBody>
          <a:bodyPr/>
          <a:lstStyle>
            <a:lvl1pPr marL="0" indent="0">
              <a:buNone/>
              <a:defRPr sz="1600"/>
            </a:lvl1pPr>
            <a:lvl2pPr marL="527700" indent="0">
              <a:buNone/>
              <a:defRPr sz="1400"/>
            </a:lvl2pPr>
            <a:lvl3pPr marL="1055400" indent="0">
              <a:buNone/>
              <a:defRPr sz="1200"/>
            </a:lvl3pPr>
            <a:lvl4pPr marL="1583101" indent="0">
              <a:buNone/>
              <a:defRPr sz="1000"/>
            </a:lvl4pPr>
            <a:lvl5pPr marL="2110801" indent="0">
              <a:buNone/>
              <a:defRPr sz="1000"/>
            </a:lvl5pPr>
            <a:lvl6pPr marL="2638501" indent="0">
              <a:buNone/>
              <a:defRPr sz="1000"/>
            </a:lvl6pPr>
            <a:lvl7pPr marL="3166201" indent="0">
              <a:buNone/>
              <a:defRPr sz="1000"/>
            </a:lvl7pPr>
            <a:lvl8pPr marL="3693902" indent="0">
              <a:buNone/>
              <a:defRPr sz="1000"/>
            </a:lvl8pPr>
            <a:lvl9pPr marL="422160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036" y="303945"/>
            <a:ext cx="9792653" cy="1264973"/>
          </a:xfrm>
          <a:prstGeom prst="rect">
            <a:avLst/>
          </a:prstGeom>
        </p:spPr>
        <p:txBody>
          <a:bodyPr vert="horz" lIns="105540" tIns="52770" rIns="105540" bIns="5277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36" y="1770963"/>
            <a:ext cx="9792653" cy="5008942"/>
          </a:xfrm>
          <a:prstGeom prst="rect">
            <a:avLst/>
          </a:prstGeom>
        </p:spPr>
        <p:txBody>
          <a:bodyPr vert="horz" lIns="105540" tIns="52770" rIns="105540" bIns="527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036" y="7034658"/>
            <a:ext cx="2538836" cy="404089"/>
          </a:xfrm>
          <a:prstGeom prst="rect">
            <a:avLst/>
          </a:prstGeom>
        </p:spPr>
        <p:txBody>
          <a:bodyPr vert="horz" lIns="105540" tIns="52770" rIns="105540" bIns="5277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CEE9-FB29-431E-A8D7-DECD1B56BFE5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7581" y="7034658"/>
            <a:ext cx="3445563" cy="404089"/>
          </a:xfrm>
          <a:prstGeom prst="rect">
            <a:avLst/>
          </a:prstGeom>
        </p:spPr>
        <p:txBody>
          <a:bodyPr vert="horz" lIns="105540" tIns="52770" rIns="105540" bIns="5277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7853" y="7034658"/>
            <a:ext cx="2538836" cy="404089"/>
          </a:xfrm>
          <a:prstGeom prst="rect">
            <a:avLst/>
          </a:prstGeom>
        </p:spPr>
        <p:txBody>
          <a:bodyPr vert="horz" lIns="105540" tIns="52770" rIns="105540" bIns="5277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2AAA-7401-4AD1-9B34-3A3E4A81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5400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5775" indent="-395775" algn="l" defTabSz="105540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7513" indent="-329813" algn="l" defTabSz="1055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9251" indent="-263850" algn="l" defTabSz="1055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951" indent="-263850" algn="l" defTabSz="10554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4651" indent="-263850" algn="l" defTabSz="10554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2351" indent="-263850" algn="l" defTabSz="1055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0052" indent="-263850" algn="l" defTabSz="1055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7752" indent="-263850" algn="l" defTabSz="1055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85452" indent="-263850" algn="l" defTabSz="1055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700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400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101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801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8501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6201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3902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02" algn="l" defTabSz="10554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7405" y="2886397"/>
          <a:ext cx="9248613" cy="3354138"/>
        </p:xfrm>
        <a:graphic>
          <a:graphicData uri="http://schemas.openxmlformats.org/drawingml/2006/table">
            <a:tbl>
              <a:tblPr/>
              <a:tblGrid>
                <a:gridCol w="3678819"/>
                <a:gridCol w="928299"/>
                <a:gridCol w="928299"/>
                <a:gridCol w="928299"/>
                <a:gridCol w="928299"/>
                <a:gridCol w="928299"/>
                <a:gridCol w="928299"/>
              </a:tblGrid>
              <a:tr h="8252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Structure Model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Time period(sec.)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Ratio </a:t>
                      </a:r>
                      <a:r>
                        <a:rPr lang="en-GB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w.r.t</a:t>
                      </a: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. fixed based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Time period(sec.)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Ratio </a:t>
                      </a:r>
                      <a:r>
                        <a:rPr lang="en-GB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w.r.t</a:t>
                      </a: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. fixed based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Time period(sec.)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Ratio </a:t>
                      </a:r>
                      <a:r>
                        <a:rPr lang="en-GB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w.r.t</a:t>
                      </a: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. fixed based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Fixed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0.3213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1.00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0.5181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0.8228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Isolated : uniform  isolator stiffness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1.5563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4.84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1.8550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3.58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2.2632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2.75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Isolated : diff.  isolator stiffness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1.7994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5.60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2.1415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4.13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2.363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2.87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Isolated : isolator stiffness in proportion to the load coming on the column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1.6765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5.22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1.934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3.73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2.356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2.86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16055" y="758984"/>
            <a:ext cx="9520634" cy="149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40" tIns="52770" rIns="105540" bIns="5277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5.1 Analyzed Results</a:t>
            </a:r>
            <a:r>
              <a:rPr lang="en-GB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General: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four structural models under consideration are analyzed in SAP 2000 (Ver. 11) for Response Spectrum (IS 1893-2002) &amp; Time History (EL-Centro, NS-Component 1940) loading, and analysis results are given in following tables (Table 5.1 to 5.7).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Table 5.1: Fundamental time period in Seconds.</a:t>
            </a:r>
            <a:r>
              <a:rPr lang="en-GB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Compares the fundamental time periods which is obtained from modal analysis, for the 4 cases under consideration. &amp; gives the ratio of the same with respect to the fixed base case. (FOR RSP)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lum bright="70000" contrast="88000"/>
          </a:blip>
          <a:srcRect l="15625" t="19792" r="35938" b="16667"/>
          <a:stretch>
            <a:fillRect/>
          </a:stretch>
        </p:blipFill>
        <p:spPr bwMode="auto">
          <a:xfrm>
            <a:off x="816054" y="505991"/>
            <a:ext cx="4114537" cy="27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>
            <a:lum bright="71000" contrast="88000"/>
          </a:blip>
          <a:srcRect l="19531" t="22917" r="37500" b="13542"/>
          <a:stretch>
            <a:fillRect/>
          </a:stretch>
        </p:blipFill>
        <p:spPr bwMode="auto">
          <a:xfrm>
            <a:off x="5984404" y="505992"/>
            <a:ext cx="3734977" cy="287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4">
            <a:lum bright="70000" contrast="87000"/>
          </a:blip>
          <a:srcRect l="32812" t="13542" r="24219" b="6250"/>
          <a:stretch>
            <a:fillRect/>
          </a:stretch>
        </p:blipFill>
        <p:spPr bwMode="auto">
          <a:xfrm>
            <a:off x="816060" y="3710589"/>
            <a:ext cx="4116611" cy="294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5">
            <a:lum bright="72000" contrast="87000"/>
          </a:blip>
          <a:srcRect l="30469" t="12500" r="30469" b="12500"/>
          <a:stretch>
            <a:fillRect/>
          </a:stretch>
        </p:blipFill>
        <p:spPr bwMode="auto">
          <a:xfrm>
            <a:off x="5984404" y="3710588"/>
            <a:ext cx="3821116" cy="302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16054" y="6830858"/>
            <a:ext cx="4080272" cy="4216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b="1" dirty="0" err="1" smtClean="0">
                <a:latin typeface="Calibri" pitchFamily="34" charset="0"/>
                <a:cs typeface="Arial" pitchFamily="34" charset="0"/>
              </a:rPr>
              <a:t>Ist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mode shapes of 9 </a:t>
            </a:r>
            <a:r>
              <a:rPr lang="en-US" sz="1300" b="1" dirty="0" err="1" smtClean="0">
                <a:latin typeface="Calibri" pitchFamily="34" charset="0"/>
                <a:cs typeface="Arial" pitchFamily="34" charset="0"/>
              </a:rPr>
              <a:t>storeys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fixed base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946618" y="6830854"/>
            <a:ext cx="4208725" cy="4216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b="1" dirty="0" err="1" smtClean="0">
                <a:latin typeface="Calibri" pitchFamily="34" charset="0"/>
                <a:cs typeface="Arial" pitchFamily="34" charset="0"/>
              </a:rPr>
              <a:t>Ist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mode shapes of 9 </a:t>
            </a:r>
            <a:r>
              <a:rPr lang="en-US" sz="1300" b="1" dirty="0" err="1" smtClean="0">
                <a:latin typeface="Calibri" pitchFamily="34" charset="0"/>
                <a:cs typeface="Arial" pitchFamily="34" charset="0"/>
              </a:rPr>
              <a:t>storeys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equal stiffness isolators base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986999" y="3288933"/>
            <a:ext cx="999289" cy="4462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Fig.5.4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80000" contrast="91000"/>
          </a:blip>
          <a:srcRect l="8594" t="16667" r="19531" b="3125"/>
          <a:stretch>
            <a:fillRect/>
          </a:stretch>
        </p:blipFill>
        <p:spPr bwMode="auto">
          <a:xfrm>
            <a:off x="725387" y="421657"/>
            <a:ext cx="3958936" cy="278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86000" contrast="93000"/>
          </a:blip>
          <a:srcRect l="7812" t="14583" r="22657" b="5208"/>
          <a:stretch>
            <a:fillRect/>
          </a:stretch>
        </p:blipFill>
        <p:spPr bwMode="auto">
          <a:xfrm>
            <a:off x="5984399" y="421657"/>
            <a:ext cx="3827795" cy="278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>
            <a:lum bright="70000" contrast="87000"/>
          </a:blip>
          <a:srcRect l="18750" t="35417" r="32031" b="33333"/>
          <a:stretch>
            <a:fillRect/>
          </a:stretch>
        </p:blipFill>
        <p:spPr bwMode="auto">
          <a:xfrm>
            <a:off x="816060" y="3710587"/>
            <a:ext cx="3950061" cy="29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lum bright="72000" contrast="87000"/>
          </a:blip>
          <a:srcRect l="17969" t="35417" r="30469" b="33333"/>
          <a:stretch>
            <a:fillRect/>
          </a:stretch>
        </p:blipFill>
        <p:spPr bwMode="auto">
          <a:xfrm>
            <a:off x="5984399" y="3710587"/>
            <a:ext cx="3778678" cy="295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16054" y="6915186"/>
            <a:ext cx="3989599" cy="4216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5</a:t>
            </a:r>
            <a:r>
              <a:rPr lang="en-US" sz="1300" b="1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Mode shape of 4 Storey Fixed Base Building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963621" y="6830854"/>
            <a:ext cx="4010378" cy="4216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5</a:t>
            </a:r>
            <a:r>
              <a:rPr lang="en-US" sz="1300" b="1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Mode Shape of 4 Storey Base-Isolated Building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805659" y="3288932"/>
            <a:ext cx="940729" cy="353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Fig 5.5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65000" contrast="84000"/>
          </a:blip>
          <a:srcRect l="21094" t="14583" r="15625" b="13542"/>
          <a:stretch>
            <a:fillRect/>
          </a:stretch>
        </p:blipFill>
        <p:spPr bwMode="auto">
          <a:xfrm>
            <a:off x="906727" y="590321"/>
            <a:ext cx="3659065" cy="28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75000" contrast="87000"/>
          </a:blip>
          <a:srcRect l="20312" t="17709" r="26563" b="19792"/>
          <a:stretch>
            <a:fillRect/>
          </a:stretch>
        </p:blipFill>
        <p:spPr bwMode="auto">
          <a:xfrm>
            <a:off x="5984404" y="590321"/>
            <a:ext cx="3709674" cy="28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>
            <a:lum bright="72000" contrast="87000"/>
          </a:blip>
          <a:srcRect l="10938" t="30208" r="40625" b="30208"/>
          <a:stretch>
            <a:fillRect/>
          </a:stretch>
        </p:blipFill>
        <p:spPr bwMode="auto">
          <a:xfrm>
            <a:off x="997400" y="3794919"/>
            <a:ext cx="3659065" cy="275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lum bright="70000" contrast="87000"/>
          </a:blip>
          <a:srcRect l="15625" t="31250" r="35156" b="27083"/>
          <a:stretch>
            <a:fillRect/>
          </a:stretch>
        </p:blipFill>
        <p:spPr bwMode="auto">
          <a:xfrm>
            <a:off x="5984403" y="3710588"/>
            <a:ext cx="3752726" cy="280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16055" y="6662195"/>
            <a:ext cx="4170945" cy="4216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5</a:t>
            </a:r>
            <a:r>
              <a:rPr lang="en-US" sz="1300" b="1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Mode Shape of 6 Storey Fixed Base Building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803059" y="6662194"/>
            <a:ext cx="4499633" cy="4251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5</a:t>
            </a:r>
            <a:r>
              <a:rPr lang="en-US" sz="1300" b="1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Mode shape of 6 Storey Base-Isolated Building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714981" y="3373264"/>
            <a:ext cx="1225971" cy="3900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Fig 5.6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58000" contrast="74000"/>
          </a:blip>
          <a:srcRect l="17969" t="18750" r="33594" b="16667"/>
          <a:stretch>
            <a:fillRect/>
          </a:stretch>
        </p:blipFill>
        <p:spPr bwMode="auto">
          <a:xfrm>
            <a:off x="544042" y="505992"/>
            <a:ext cx="4481446" cy="270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51000" contrast="69000"/>
          </a:blip>
          <a:srcRect l="17969" t="14583" r="35157" b="20833"/>
          <a:stretch>
            <a:fillRect/>
          </a:stretch>
        </p:blipFill>
        <p:spPr bwMode="auto">
          <a:xfrm>
            <a:off x="5621708" y="505990"/>
            <a:ext cx="4497683" cy="270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>
            <a:lum bright="72000" contrast="88000"/>
          </a:blip>
          <a:srcRect l="13281" t="27083" r="37500" b="16667"/>
          <a:stretch>
            <a:fillRect/>
          </a:stretch>
        </p:blipFill>
        <p:spPr bwMode="auto">
          <a:xfrm>
            <a:off x="544036" y="3626259"/>
            <a:ext cx="4487300" cy="291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lum bright="72000" contrast="87000"/>
          </a:blip>
          <a:srcRect l="14062" t="21875" r="36719" b="20833"/>
          <a:stretch>
            <a:fillRect/>
          </a:stretch>
        </p:blipFill>
        <p:spPr bwMode="auto">
          <a:xfrm>
            <a:off x="5621708" y="3626259"/>
            <a:ext cx="4459835" cy="291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3364" y="6746526"/>
            <a:ext cx="4624308" cy="4216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5</a:t>
            </a:r>
            <a:r>
              <a:rPr lang="en-US" sz="1300" b="1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Mode Shapes of 9 </a:t>
            </a:r>
            <a:r>
              <a:rPr lang="en-US" sz="1300" b="1" dirty="0" err="1" smtClean="0">
                <a:latin typeface="Calibri" pitchFamily="34" charset="0"/>
                <a:cs typeface="Arial" pitchFamily="34" charset="0"/>
              </a:rPr>
              <a:t>Storeys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Fixed Base Building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31035" y="6746526"/>
            <a:ext cx="4986999" cy="4216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5</a:t>
            </a:r>
            <a:r>
              <a:rPr lang="en-US" sz="1300" b="1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Mode shapes of 9 </a:t>
            </a:r>
            <a:r>
              <a:rPr lang="en-US" sz="1300" b="1" dirty="0" err="1" smtClean="0">
                <a:latin typeface="Calibri" pitchFamily="34" charset="0"/>
                <a:cs typeface="Arial" pitchFamily="34" charset="0"/>
              </a:rPr>
              <a:t>storeys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equal stiffness Isolators base Building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896332" y="3204601"/>
            <a:ext cx="910505" cy="4251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Fig 5.7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72000" contrast="87000"/>
          </a:blip>
          <a:srcRect l="20313" t="16667" r="28906" b="22917"/>
          <a:stretch>
            <a:fillRect/>
          </a:stretch>
        </p:blipFill>
        <p:spPr bwMode="auto">
          <a:xfrm>
            <a:off x="816054" y="421660"/>
            <a:ext cx="3975365" cy="28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76000" contrast="87000"/>
          </a:blip>
          <a:srcRect l="14844" t="16667" r="13281" b="3125"/>
          <a:stretch>
            <a:fillRect/>
          </a:stretch>
        </p:blipFill>
        <p:spPr bwMode="auto">
          <a:xfrm>
            <a:off x="5621713" y="421658"/>
            <a:ext cx="4397099" cy="286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>
            <a:lum bright="73000" contrast="87000"/>
          </a:blip>
          <a:srcRect l="25000" t="12500" r="10156" b="16667"/>
          <a:stretch>
            <a:fillRect/>
          </a:stretch>
        </p:blipFill>
        <p:spPr bwMode="auto">
          <a:xfrm>
            <a:off x="816054" y="3710589"/>
            <a:ext cx="3975365" cy="303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lum bright="73000" contrast="87000"/>
          </a:blip>
          <a:srcRect l="14844" t="13542" r="6250" b="3125"/>
          <a:stretch>
            <a:fillRect/>
          </a:stretch>
        </p:blipFill>
        <p:spPr bwMode="auto">
          <a:xfrm>
            <a:off x="5712381" y="3541927"/>
            <a:ext cx="4261617" cy="303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16054" y="6915188"/>
            <a:ext cx="3934817" cy="353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7</a:t>
            </a:r>
            <a:r>
              <a:rPr lang="en-US" sz="1000" b="1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 MODE SHAPE OF FIXED BASE 4 STOREY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BUILDING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712381" y="6915188"/>
            <a:ext cx="4214391" cy="353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7</a:t>
            </a:r>
            <a:r>
              <a:rPr lang="en-US" sz="1000" b="1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 MODE SHAPE OF BASE-ISOLATED 4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STOREY BUILDING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805659" y="3288931"/>
            <a:ext cx="872725" cy="4708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Fig 5.8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72000" contrast="89000"/>
          </a:blip>
          <a:srcRect l="22656" t="20833" r="26563" b="19792"/>
          <a:stretch>
            <a:fillRect/>
          </a:stretch>
        </p:blipFill>
        <p:spPr bwMode="auto">
          <a:xfrm>
            <a:off x="816056" y="168664"/>
            <a:ext cx="4266362" cy="312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77000" contrast="87000"/>
          </a:blip>
          <a:srcRect l="8594" t="13542" r="20313" b="3125"/>
          <a:stretch>
            <a:fillRect/>
          </a:stretch>
        </p:blipFill>
        <p:spPr bwMode="auto">
          <a:xfrm>
            <a:off x="5803054" y="252996"/>
            <a:ext cx="4456142" cy="311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>
            <a:lum bright="71000" contrast="86000"/>
          </a:blip>
          <a:srcRect l="9375" t="14583" r="27344" b="3125"/>
          <a:stretch>
            <a:fillRect/>
          </a:stretch>
        </p:blipFill>
        <p:spPr bwMode="auto">
          <a:xfrm>
            <a:off x="906733" y="3794921"/>
            <a:ext cx="4182138" cy="303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lum bright="71000" contrast="87000"/>
          </a:blip>
          <a:srcRect l="14844" t="12500" r="18750" b="3125"/>
          <a:stretch>
            <a:fillRect/>
          </a:stretch>
        </p:blipFill>
        <p:spPr bwMode="auto">
          <a:xfrm>
            <a:off x="5803053" y="3794921"/>
            <a:ext cx="4435178" cy="30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38606" y="6915186"/>
            <a:ext cx="4416517" cy="4216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7</a:t>
            </a:r>
            <a:r>
              <a:rPr lang="en-US" sz="1000" b="1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 MODE SHAPE OF FIXED BASE 6 STOREY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BUILDING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803053" y="6915186"/>
            <a:ext cx="4442963" cy="4216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7</a:t>
            </a:r>
            <a:r>
              <a:rPr lang="en-US" sz="1000" b="1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 MODE SHAPE OF BASE-ISOLATED 6 STOREY BUILDING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896326" y="3288932"/>
            <a:ext cx="935062" cy="4972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Fig 5.9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70000" contrast="85000"/>
          </a:blip>
          <a:srcRect l="18750" t="15625" r="32031" b="17708"/>
          <a:stretch>
            <a:fillRect/>
          </a:stretch>
        </p:blipFill>
        <p:spPr bwMode="auto">
          <a:xfrm>
            <a:off x="816060" y="590323"/>
            <a:ext cx="4165146" cy="287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59000" contrast="79000"/>
          </a:blip>
          <a:srcRect l="15625" t="14583" r="32813" b="15625"/>
          <a:stretch>
            <a:fillRect/>
          </a:stretch>
        </p:blipFill>
        <p:spPr bwMode="auto">
          <a:xfrm>
            <a:off x="5621708" y="590321"/>
            <a:ext cx="4114537" cy="287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>
            <a:lum bright="71000" contrast="87000"/>
          </a:blip>
          <a:srcRect l="16406" t="15625" r="30469" b="3125"/>
          <a:stretch>
            <a:fillRect/>
          </a:stretch>
        </p:blipFill>
        <p:spPr bwMode="auto">
          <a:xfrm>
            <a:off x="816060" y="4047914"/>
            <a:ext cx="4089233" cy="27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lum bright="71000" contrast="87000"/>
          </a:blip>
          <a:srcRect l="16406" t="12500" r="35156" b="4167"/>
          <a:stretch>
            <a:fillRect/>
          </a:stretch>
        </p:blipFill>
        <p:spPr bwMode="auto">
          <a:xfrm>
            <a:off x="5712385" y="4047914"/>
            <a:ext cx="4116611" cy="27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883325" y="3541924"/>
            <a:ext cx="816054" cy="421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40" tIns="52770" rIns="105540" bIns="5277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Fig.5.10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53959" y="6999517"/>
            <a:ext cx="4074604" cy="337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7</a:t>
            </a:r>
            <a:r>
              <a:rPr lang="en-US" sz="1000" b="1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000" b="1" dirty="0" smtClean="0">
                <a:latin typeface="Calibri" pitchFamily="34" charset="0"/>
                <a:cs typeface="Arial" pitchFamily="34" charset="0"/>
              </a:rPr>
              <a:t> MODE SHAPE OF FIXED BASE 9 STOREY BUILDING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621708" y="6999517"/>
            <a:ext cx="4352290" cy="26045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105540" tIns="52770" rIns="105540" bIns="5277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ysClr val="windowText" lastClr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lang="en-GB" sz="1000" b="1" baseline="30000" dirty="0" smtClean="0">
                <a:solidFill>
                  <a:sysClr val="windowText" lastClr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lang="en-GB" sz="1000" b="1" dirty="0" smtClean="0">
                <a:solidFill>
                  <a:sysClr val="windowText" lastClr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MODE SHAPE OF BASE-ISOLATED  9 STOREY BUILDING</a:t>
            </a:r>
            <a:endParaRPr lang="en-GB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7401" y="1939625"/>
          <a:ext cx="8976595" cy="3879253"/>
        </p:xfrm>
        <a:graphic>
          <a:graphicData uri="http://schemas.openxmlformats.org/drawingml/2006/table">
            <a:tbl>
              <a:tblPr/>
              <a:tblGrid>
                <a:gridCol w="2191726"/>
                <a:gridCol w="1484674"/>
                <a:gridCol w="1485345"/>
                <a:gridCol w="1485345"/>
                <a:gridCol w="705707"/>
                <a:gridCol w="705707"/>
                <a:gridCol w="918091"/>
              </a:tblGrid>
              <a:tr h="6920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Structure </a:t>
                      </a: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Model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Base Shear Values [KN]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Ratio </a:t>
                      </a:r>
                      <a:r>
                        <a:rPr lang="en-GB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w.r.t</a:t>
                      </a: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. Fixed Base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2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Particular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4 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6 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9 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4 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Fixed </a:t>
                      </a: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Frame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5351.19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8169.43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8405.13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Isolated </a:t>
                      </a: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: uniform isolator stiffness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3307.55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3833.13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4483.19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0.53338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0.4692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0.59798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Isolated </a:t>
                      </a: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: diff. isolator stiffness randomly placed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2849.95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3345.81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4286.31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0.50996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0.40955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0.51525</a:t>
                      </a:r>
                      <a:endParaRPr lang="en-US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3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GB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Isolated </a:t>
                      </a: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: stiffness in proportion to the load coming </a:t>
                      </a:r>
                      <a:r>
                        <a:rPr lang="en-GB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on </a:t>
                      </a: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the column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3058.64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3678.00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4299.70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0.51155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0.4502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0.55298</a:t>
                      </a:r>
                      <a:endParaRPr lang="en-US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58" marR="6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16055" y="927647"/>
            <a:ext cx="9520634" cy="9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40" tIns="52770" rIns="105540" bIns="5277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Table 5.2 Total base shear Values:</a:t>
            </a:r>
            <a:r>
              <a:rPr lang="en-GB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The total base shear is given in table 5.2, for response spectrum (IS 1893-2002)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Loading. The table compares the base shear values for all considered cases.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6727" y="1471827"/>
          <a:ext cx="9248614" cy="5481358"/>
        </p:xfrm>
        <a:graphic>
          <a:graphicData uri="http://schemas.openxmlformats.org/drawingml/2006/table">
            <a:tbl>
              <a:tblPr/>
              <a:tblGrid>
                <a:gridCol w="622488"/>
                <a:gridCol w="496045"/>
                <a:gridCol w="466864"/>
                <a:gridCol w="510959"/>
                <a:gridCol w="122165"/>
                <a:gridCol w="633124"/>
                <a:gridCol w="705749"/>
                <a:gridCol w="637402"/>
                <a:gridCol w="583584"/>
                <a:gridCol w="603034"/>
                <a:gridCol w="603034"/>
                <a:gridCol w="593308"/>
                <a:gridCol w="593308"/>
                <a:gridCol w="517444"/>
                <a:gridCol w="505770"/>
                <a:gridCol w="527168"/>
                <a:gridCol w="527168"/>
              </a:tblGrid>
              <a:tr h="40126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COL.NO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COL.SHEAR VALUES (KN)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RATIO OF EXTREME COL.SHEAR(CORN/CENTRE)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ISOLATOR STIFFNESS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RESPONSE SPECTRUM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 HISTORY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RSP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TIME.H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K(KN/MM)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Fixed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Fixed</a:t>
                      </a: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8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C1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205.71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318.97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330.00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260.19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473.02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407.77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183.56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279.99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287.90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236.93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414.01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403.6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1.118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1.139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1.146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1.105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1.150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1.1521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-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 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183.56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279.99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287.90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235.51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411.17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356.12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6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 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205.5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318.97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330.00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257.44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467.6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353.91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249.59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367.41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401.00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311.98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571.24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492.79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5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137.31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200.24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202.89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185.44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293.44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251.33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1.818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1.935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1.976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1.684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1.947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1.9626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-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5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137.31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200.24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202.89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185.21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292.97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250.86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5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M4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249.59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387.41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401.00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311.72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570.60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492.33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63" marR="468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16055" y="421660"/>
            <a:ext cx="9520634" cy="9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40" tIns="52770" rIns="105540" bIns="5277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2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Table 5.3: Column shear (KN) in ground storey columns:  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Base shear values in columns:-x1y6, x6y6, x1y1, x6y1 (location shown in fig 5.1) for both response spectrum &amp; time history is given in table 5.3. And ratio of extreme base shear value to minimum value of shear in ground storey columns &amp; stiffness values for isolators used in each case are also given in the same table (5.3)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4709" y="646856"/>
          <a:ext cx="9611312" cy="2983083"/>
        </p:xfrm>
        <a:graphic>
          <a:graphicData uri="http://schemas.openxmlformats.org/drawingml/2006/table">
            <a:tbl>
              <a:tblPr/>
              <a:tblGrid>
                <a:gridCol w="621661"/>
                <a:gridCol w="713782"/>
                <a:gridCol w="573092"/>
                <a:gridCol w="524527"/>
                <a:gridCol w="699369"/>
                <a:gridCol w="699369"/>
                <a:gridCol w="582808"/>
                <a:gridCol w="582808"/>
                <a:gridCol w="524527"/>
                <a:gridCol w="466245"/>
                <a:gridCol w="641089"/>
                <a:gridCol w="641089"/>
                <a:gridCol w="641089"/>
                <a:gridCol w="534241"/>
                <a:gridCol w="582808"/>
                <a:gridCol w="582808"/>
              </a:tblGrid>
              <a:tr h="17456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COL.NO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COL.SHEAR VALUES (KN)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RATIO OF EXTREME COL.SHEAR(CORN/CENTRE)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ISOLATOR STIFFNESS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           UNIFORMLY   ISOLATED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RESPONSE SPECTRUM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 HISTORY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RESPONSE SPECTRUM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 HISTORY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K(KN/M)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54.00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74.74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93.89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91.44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111.46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118.34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123.74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150.44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185.39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166.74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206.34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216.70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2.29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1.82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980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 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123.74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150.44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185.39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166.74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206.14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216.70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 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54.00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74.74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93.89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91.44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110.63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117.32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69.97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95.75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121.21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116.85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137.93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149.80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122.57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143.78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173.08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159.47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200.13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201.81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1.75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1.36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980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122.57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143.78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173.08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159.47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200.08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201.72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69.97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95.75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121.21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116.85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149.70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4709" y="3963581"/>
          <a:ext cx="9701980" cy="3055807"/>
        </p:xfrm>
        <a:graphic>
          <a:graphicData uri="http://schemas.openxmlformats.org/drawingml/2006/table">
            <a:tbl>
              <a:tblPr/>
              <a:tblGrid>
                <a:gridCol w="633391"/>
                <a:gridCol w="727250"/>
                <a:gridCol w="583906"/>
                <a:gridCol w="534424"/>
                <a:gridCol w="712565"/>
                <a:gridCol w="712565"/>
                <a:gridCol w="593803"/>
                <a:gridCol w="593803"/>
                <a:gridCol w="534424"/>
                <a:gridCol w="475042"/>
                <a:gridCol w="653185"/>
                <a:gridCol w="653185"/>
                <a:gridCol w="653185"/>
                <a:gridCol w="544321"/>
                <a:gridCol w="593803"/>
                <a:gridCol w="503128"/>
              </a:tblGrid>
              <a:tr h="218167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COL.NO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COL.SHEAR VALUES (KN)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RATIO OF EXTREME COL.SHEAR(CORN/CENTRE)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ISOLATOR STIFFNESS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</a:t>
                      </a: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Isolated: diff.  isolator stiffness randomly placed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RESPONSE SPECTRUM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 HISTORY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RESPONSE SPECTRUM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 HISTORY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K(KN/M)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37.48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49.76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90.83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64.31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76.81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81.94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109.74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138.49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170.89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122.03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143.88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153.26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2.93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2.783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1.90 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 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106.60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134.23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170.87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119.33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140.59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149.75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 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48.21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60.73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90.87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62.83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75.11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79.66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63.15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82.13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115.84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80.61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97.35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101.41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109.65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134.78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168.52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137.68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147.19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1.74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1.52 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99.83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123.64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168.52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121.55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137.60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146.85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53.67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71.56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115.62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79.18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98.50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102.39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" y="0"/>
            <a:ext cx="213206" cy="42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5540" tIns="52770" rIns="105540" bIns="5277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6053" y="918053"/>
          <a:ext cx="9520635" cy="2602027"/>
        </p:xfrm>
        <a:graphic>
          <a:graphicData uri="http://schemas.openxmlformats.org/drawingml/2006/table">
            <a:tbl>
              <a:tblPr/>
              <a:tblGrid>
                <a:gridCol w="615796"/>
                <a:gridCol w="707048"/>
                <a:gridCol w="567686"/>
                <a:gridCol w="519580"/>
                <a:gridCol w="692770"/>
                <a:gridCol w="692770"/>
                <a:gridCol w="577309"/>
                <a:gridCol w="577309"/>
                <a:gridCol w="519580"/>
                <a:gridCol w="461845"/>
                <a:gridCol w="635041"/>
                <a:gridCol w="635041"/>
                <a:gridCol w="635041"/>
                <a:gridCol w="529201"/>
                <a:gridCol w="577309"/>
                <a:gridCol w="577309"/>
              </a:tblGrid>
              <a:tr h="17456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COL.NO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COL.SHEAR VALUES (KN)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RATIO OF EXTREME COL.SHEAR(CORN/CENTRE)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ISOLATOR STIFFNESS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Different stiffness in mass ratio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RESPONSE SPECTRUM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 HISTORY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RESPONSE SPECTRUM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 HISTORY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K(KN/MM)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52.96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74.24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91.50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74.52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79.2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113.29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139.45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172.08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137.04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151.05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167.02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2.14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1.84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 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113.64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139.45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172.08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137.62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151.15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167.74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 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57.78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74.24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91.50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74.48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78.21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90.85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63.51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92.31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116.35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91.87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98.83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118.4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112.80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138.64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168.39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136.37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145.53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164.98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1.502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1.833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1.48 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1.39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122.51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138.64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168.35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137.87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146.38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167.02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920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63.09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92.31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116.35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91.83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98.81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118.34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604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397" marR="563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16055" y="0"/>
            <a:ext cx="9520634" cy="11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40" tIns="52770" rIns="105540" bIns="5277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3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Table 5.4: Base and top displacements(in mm.):</a:t>
            </a:r>
            <a:r>
              <a:rPr lang="en-GB" sz="13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Compares the base &amp; top displacements,</a:t>
            </a:r>
            <a:r>
              <a:rPr lang="en-GB" sz="12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obtained from SAP for both response spectrum &amp; time history loading. For each case the nodal displacement values which give maximum top relative displacement are compared.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055" y="3626258"/>
            <a:ext cx="9520634" cy="706735"/>
          </a:xfrm>
          <a:prstGeom prst="rect">
            <a:avLst/>
          </a:prstGeom>
        </p:spPr>
        <p:txBody>
          <a:bodyPr wrap="square" lIns="105540" tIns="52770" rIns="105540" bIns="5277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b="1" u="sng" dirty="0"/>
              <a:t>Table 5.4: Base and top displacements(in mm.):</a:t>
            </a:r>
            <a:r>
              <a:rPr lang="en-GB" sz="1000" u="sng" dirty="0"/>
              <a:t> </a:t>
            </a:r>
            <a:r>
              <a:rPr lang="en-GB" sz="1300" dirty="0"/>
              <a:t>Compares the base &amp; top displacements,</a:t>
            </a:r>
            <a:r>
              <a:rPr lang="en-GB" sz="1300" u="sng" dirty="0"/>
              <a:t> </a:t>
            </a:r>
            <a:r>
              <a:rPr lang="en-GB" sz="1300" dirty="0"/>
              <a:t>obtained from SAP for both response spectrum &amp; time history loading. For each case the nodal displacement values which give maximum top relative displacement are compared.</a:t>
            </a:r>
            <a:endParaRPr lang="en-US" sz="13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06719" y="4553902"/>
          <a:ext cx="9248610" cy="2271167"/>
        </p:xfrm>
        <a:graphic>
          <a:graphicData uri="http://schemas.openxmlformats.org/drawingml/2006/table">
            <a:tbl>
              <a:tblPr/>
              <a:tblGrid>
                <a:gridCol w="1206342"/>
                <a:gridCol w="459558"/>
                <a:gridCol w="459558"/>
                <a:gridCol w="459558"/>
                <a:gridCol w="459558"/>
                <a:gridCol w="459558"/>
                <a:gridCol w="459558"/>
                <a:gridCol w="459558"/>
                <a:gridCol w="459558"/>
                <a:gridCol w="459558"/>
                <a:gridCol w="459558"/>
                <a:gridCol w="459558"/>
                <a:gridCol w="459558"/>
                <a:gridCol w="402114"/>
                <a:gridCol w="402114"/>
                <a:gridCol w="402114"/>
                <a:gridCol w="402114"/>
                <a:gridCol w="459558"/>
                <a:gridCol w="459558"/>
              </a:tblGrid>
              <a:tr h="24666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Structural Model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RESPONSE SPECTRUM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Time History [MM]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Base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Top 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(Rel.)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Base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Top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(Rel.)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Base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Top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(Rel.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Base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Top (abs.)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Top (rel.)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Base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Top 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Rel.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Base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Top 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Rel.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Fixed base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19.8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19.8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51.60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51.60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87.0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87.0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28.7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28.7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91.0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91.0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107.1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107.1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Uniformly isolated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121.1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130.90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9.8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158.7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18.7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163.7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200.8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37.1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47.8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59.5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11.70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51.2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75.4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23.3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67.4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119.4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52.00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Isolators with Different stiffness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136.8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145.2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8.4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160.7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177.1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16.4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173.1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208.90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35.8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51.8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59.5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7.7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67.9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91.5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23.6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98.6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149.6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51.0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Isolators with stiffness in mass ratio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140.0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149.6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9.6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146.9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164.90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18.00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171.70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207.60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35.9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48.8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57.7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8.9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58.4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84.4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88.1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140.5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52.8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74" marR="35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382" y="590322"/>
            <a:ext cx="9611307" cy="637485"/>
          </a:xfrm>
          <a:prstGeom prst="rect">
            <a:avLst/>
          </a:prstGeom>
        </p:spPr>
        <p:txBody>
          <a:bodyPr wrap="square" lIns="105540" tIns="52770" rIns="105540" bIns="5277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300" b="1" u="sng" dirty="0"/>
              <a:t>Table 5.5: Maximum Inter storey Drift values (mm):</a:t>
            </a:r>
            <a:r>
              <a:rPr lang="en-GB" sz="1300" dirty="0"/>
              <a:t> </a:t>
            </a:r>
            <a:r>
              <a:rPr lang="en-GB" sz="1000" dirty="0"/>
              <a:t>Inter storey drifts for each storey is calculated &amp; the maximum value for each structure is compared for all 4 models in this table.</a:t>
            </a:r>
            <a:endParaRPr lang="en-US" sz="1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16061" y="1264974"/>
          <a:ext cx="9339287" cy="2192618"/>
        </p:xfrm>
        <a:graphic>
          <a:graphicData uri="http://schemas.openxmlformats.org/drawingml/2006/table">
            <a:tbl>
              <a:tblPr/>
              <a:tblGrid>
                <a:gridCol w="1382523"/>
                <a:gridCol w="1488872"/>
                <a:gridCol w="1488872"/>
                <a:gridCol w="1324516"/>
                <a:gridCol w="1324516"/>
                <a:gridCol w="1295512"/>
                <a:gridCol w="1034476"/>
              </a:tblGrid>
              <a:tr h="45780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Structural Model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Response Spectrum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Time History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Fixed Frame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11.7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14.7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10.3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20.6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17.2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Uniformly isolated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Diff. isolator stiffness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6.2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5.8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Diff. stiffness in mass ratio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4.6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6.3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6.2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93" marR="56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16054" y="3710587"/>
            <a:ext cx="9429962" cy="46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40" tIns="52770" rIns="105540" bIns="5277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3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1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Table 5.6 : Bending moment in Columns (in KN-m):</a:t>
            </a:r>
            <a:r>
              <a:rPr lang="en-GB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The bending moment values for ground storey columns are taken from SAP analysis results &amp; the maximum Bending Moments for each case are compared for al 4 cases in this table.  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6725" y="4216579"/>
          <a:ext cx="9339292" cy="2474575"/>
        </p:xfrm>
        <a:graphic>
          <a:graphicData uri="http://schemas.openxmlformats.org/drawingml/2006/table">
            <a:tbl>
              <a:tblPr/>
              <a:tblGrid>
                <a:gridCol w="715629"/>
                <a:gridCol w="582044"/>
                <a:gridCol w="658377"/>
                <a:gridCol w="658377"/>
                <a:gridCol w="620211"/>
                <a:gridCol w="591587"/>
                <a:gridCol w="591587"/>
                <a:gridCol w="715629"/>
                <a:gridCol w="112453"/>
                <a:gridCol w="849213"/>
                <a:gridCol w="849213"/>
                <a:gridCol w="734712"/>
                <a:gridCol w="830130"/>
                <a:gridCol w="830130"/>
              </a:tblGrid>
              <a:tr h="55584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PARTICULAR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Times New Roman"/>
                          <a:ea typeface="Times New Roman"/>
                          <a:cs typeface="Times New Roman"/>
                        </a:rPr>
                        <a:t>Fixed frame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Uniformly isolated 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Different isolator stiffness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Different stiffness in mass ratio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9Storey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Response Spectrum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698.12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1090.27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1131.43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216.67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292.54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371.34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196.93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257.87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356.15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222.49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279.94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355.09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Times New Roman"/>
                          <a:ea typeface="Times New Roman"/>
                          <a:cs typeface="Times New Roman"/>
                        </a:rPr>
                        <a:t>Time History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866.01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1608.61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1389.00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352.21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408.26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454.49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241.09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  <a:cs typeface="Times New Roman"/>
                        </a:rPr>
                        <a:t>297.28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307.37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277.59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300.4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  <a:cs typeface="Times New Roman"/>
                        </a:rPr>
                        <a:t>360.18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26" marR="572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16055" y="3120268"/>
            <a:ext cx="9520634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40" tIns="52770" rIns="105540" bIns="5277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5.2 MODE SHAPES OF 4, 6 &amp; 9 STOREYED BUILDINGS FRAMES: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r>
              <a:rPr lang="en-GB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 mode shapes   </a:t>
            </a:r>
            <a:r>
              <a:rPr lang="en-GB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ist</a:t>
            </a:r>
            <a:r>
              <a:rPr lang="en-GB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5th and 7</a:t>
            </a:r>
            <a:r>
              <a:rPr lang="en-GB" sz="1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lang="en-GB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modes for fixed &amp; three types base isolated buildings are shown in following figures</a:t>
            </a: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298127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71000" contrast="89000"/>
          </a:blip>
          <a:srcRect l="21875" t="29167" r="35938" b="17708"/>
          <a:stretch>
            <a:fillRect/>
          </a:stretch>
        </p:blipFill>
        <p:spPr bwMode="auto">
          <a:xfrm>
            <a:off x="816055" y="421659"/>
            <a:ext cx="4533635" cy="29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72000" contrast="87000"/>
          </a:blip>
          <a:srcRect l="19531" t="16667" r="17969" b="8333"/>
          <a:stretch>
            <a:fillRect/>
          </a:stretch>
        </p:blipFill>
        <p:spPr bwMode="auto">
          <a:xfrm>
            <a:off x="5621714" y="421659"/>
            <a:ext cx="4365468" cy="29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>
            <a:lum bright="73000" contrast="87000"/>
          </a:blip>
          <a:srcRect l="11719" t="28125" r="35156" b="14583"/>
          <a:stretch>
            <a:fillRect/>
          </a:stretch>
        </p:blipFill>
        <p:spPr bwMode="auto">
          <a:xfrm>
            <a:off x="906733" y="3794919"/>
            <a:ext cx="4544705" cy="29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lum bright="71000" contrast="87000"/>
          </a:blip>
          <a:srcRect l="8594" t="22917" r="37500" b="18750"/>
          <a:stretch>
            <a:fillRect/>
          </a:stretch>
        </p:blipFill>
        <p:spPr bwMode="auto">
          <a:xfrm>
            <a:off x="5621713" y="3794919"/>
            <a:ext cx="4494098" cy="28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06729" y="6830858"/>
            <a:ext cx="3898925" cy="4216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b="1" dirty="0" err="1" smtClean="0">
                <a:latin typeface="Calibri" pitchFamily="34" charset="0"/>
                <a:cs typeface="Arial" pitchFamily="34" charset="0"/>
              </a:rPr>
              <a:t>Ist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mode shapes of 6 </a:t>
            </a:r>
            <a:r>
              <a:rPr lang="en-US" sz="1300" b="1" dirty="0" err="1" smtClean="0">
                <a:latin typeface="Calibri" pitchFamily="34" charset="0"/>
                <a:cs typeface="Arial" pitchFamily="34" charset="0"/>
              </a:rPr>
              <a:t>storeys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Fixed base Building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893727" y="6830854"/>
            <a:ext cx="4408965" cy="4216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b="1" dirty="0" err="1" smtClean="0">
                <a:latin typeface="Calibri" pitchFamily="34" charset="0"/>
                <a:cs typeface="Arial" pitchFamily="34" charset="0"/>
              </a:rPr>
              <a:t>Ist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mode shapes of 6 </a:t>
            </a:r>
            <a:r>
              <a:rPr lang="en-US" sz="1300" b="1" dirty="0" err="1" smtClean="0">
                <a:latin typeface="Calibri" pitchFamily="34" charset="0"/>
                <a:cs typeface="Arial" pitchFamily="34" charset="0"/>
              </a:rPr>
              <a:t>storeys</a:t>
            </a:r>
            <a:r>
              <a:rPr lang="en-US" sz="1300" b="1" dirty="0" smtClean="0">
                <a:latin typeface="Calibri" pitchFamily="34" charset="0"/>
                <a:cs typeface="Arial" pitchFamily="34" charset="0"/>
              </a:rPr>
              <a:t> equal stiffness isolators base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986999" y="3373263"/>
            <a:ext cx="974732" cy="3302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540" tIns="52770" rIns="105540" bIns="5277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54"/>
              </a:spcAft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Fig.5.3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lum bright="74000" contrast="87000"/>
          </a:blip>
          <a:srcRect l="17187" t="20833" r="36719" b="19792"/>
          <a:stretch>
            <a:fillRect/>
          </a:stretch>
        </p:blipFill>
        <p:spPr bwMode="auto">
          <a:xfrm>
            <a:off x="868362" y="670719"/>
            <a:ext cx="3989424" cy="24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/>
          <p:nvPr/>
        </p:nvPicPr>
        <p:blipFill>
          <a:blip r:embed="rId3">
            <a:lum bright="72000" contrast="88000"/>
          </a:blip>
          <a:srcRect l="22656" t="17708" r="32031" b="25000"/>
          <a:stretch>
            <a:fillRect/>
          </a:stretch>
        </p:blipFill>
        <p:spPr bwMode="auto">
          <a:xfrm>
            <a:off x="5897562" y="670719"/>
            <a:ext cx="3798039" cy="24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4">
            <a:lum bright="70000" contrast="86000"/>
          </a:blip>
          <a:srcRect l="10937" t="17708" r="35938" b="6250"/>
          <a:stretch>
            <a:fillRect/>
          </a:stretch>
        </p:blipFill>
        <p:spPr bwMode="auto">
          <a:xfrm>
            <a:off x="944562" y="3413919"/>
            <a:ext cx="4008710" cy="296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5">
            <a:lum bright="68000" contrast="87000"/>
          </a:blip>
          <a:srcRect l="13281" t="15625" r="34375" b="11458"/>
          <a:stretch>
            <a:fillRect/>
          </a:stretch>
        </p:blipFill>
        <p:spPr bwMode="auto">
          <a:xfrm>
            <a:off x="5897562" y="3413919"/>
            <a:ext cx="3771307" cy="296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44562" y="6614319"/>
            <a:ext cx="3933825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Ist mode shapes of 6 storeys Fixed base Building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821362" y="6614319"/>
            <a:ext cx="3933825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Ist mode shapes of 6 storeys equal stiffness isolators base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AAA-7401-4AD1-9B34-3A3E4A815B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1480</Words>
  <Application>Microsoft Office PowerPoint</Application>
  <PresentationFormat>Custom</PresentationFormat>
  <Paragraphs>826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maa</dc:creator>
  <cp:lastModifiedBy>Ashtha</cp:lastModifiedBy>
  <cp:revision>22</cp:revision>
  <dcterms:created xsi:type="dcterms:W3CDTF">2011-03-07T09:45:12Z</dcterms:created>
  <dcterms:modified xsi:type="dcterms:W3CDTF">2011-05-09T11:22:42Z</dcterms:modified>
</cp:coreProperties>
</file>