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</p:sldIdLst>
  <p:sldSz cx="16367125" cy="10880725"/>
  <p:notesSz cx="9144000" cy="6858000"/>
  <p:defaultTextStyle>
    <a:defPPr>
      <a:defRPr lang="en-US"/>
    </a:defPPr>
    <a:lvl1pPr marL="0" algn="l" defTabSz="14731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6596" algn="l" defTabSz="14731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3194" algn="l" defTabSz="14731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09790" algn="l" defTabSz="14731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6386" algn="l" defTabSz="14731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2985" algn="l" defTabSz="14731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19581" algn="l" defTabSz="14731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56177" algn="l" defTabSz="14731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2775" algn="l" defTabSz="147319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62" y="-110"/>
      </p:cViewPr>
      <p:guideLst>
        <p:guide orient="horz" pos="3427"/>
        <p:guide pos="51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F558-A407-4D4E-910B-08F4FBC922C4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38425" y="514350"/>
            <a:ext cx="3867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D155-91BF-4C66-8E41-E556364E3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731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6596" algn="l" defTabSz="14731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73194" algn="l" defTabSz="14731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09790" algn="l" defTabSz="14731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46386" algn="l" defTabSz="14731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82985" algn="l" defTabSz="14731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419581" algn="l" defTabSz="14731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56177" algn="l" defTabSz="14731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92775" algn="l" defTabSz="14731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8425" y="514350"/>
            <a:ext cx="38671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D155-91BF-4C66-8E41-E556364E31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537" y="3380081"/>
            <a:ext cx="13912057" cy="23323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5070" y="6165746"/>
            <a:ext cx="11456988" cy="27806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6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0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19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56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66167" y="435738"/>
            <a:ext cx="3682605" cy="9283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58" y="435738"/>
            <a:ext cx="10775024" cy="9283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893" y="6991877"/>
            <a:ext cx="13912057" cy="2161033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893" y="4611716"/>
            <a:ext cx="13912057" cy="2380158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659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319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097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63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29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1958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5617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2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57" y="2538839"/>
            <a:ext cx="7228813" cy="71807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9956" y="2538839"/>
            <a:ext cx="7228813" cy="71807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9" y="2435571"/>
            <a:ext cx="7231655" cy="1015030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6596" indent="0">
              <a:buNone/>
              <a:defRPr sz="3200" b="1"/>
            </a:lvl2pPr>
            <a:lvl3pPr marL="1473194" indent="0">
              <a:buNone/>
              <a:defRPr sz="2900" b="1"/>
            </a:lvl3pPr>
            <a:lvl4pPr marL="2209790" indent="0">
              <a:buNone/>
              <a:defRPr sz="2500" b="1"/>
            </a:lvl4pPr>
            <a:lvl5pPr marL="2946386" indent="0">
              <a:buNone/>
              <a:defRPr sz="2500" b="1"/>
            </a:lvl5pPr>
            <a:lvl6pPr marL="3682985" indent="0">
              <a:buNone/>
              <a:defRPr sz="2500" b="1"/>
            </a:lvl6pPr>
            <a:lvl7pPr marL="4419581" indent="0">
              <a:buNone/>
              <a:defRPr sz="2500" b="1"/>
            </a:lvl7pPr>
            <a:lvl8pPr marL="5156177" indent="0">
              <a:buNone/>
              <a:defRPr sz="2500" b="1"/>
            </a:lvl8pPr>
            <a:lvl9pPr marL="589277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59" y="3450603"/>
            <a:ext cx="7231655" cy="626901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14277" y="2435571"/>
            <a:ext cx="7234496" cy="1015030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6596" indent="0">
              <a:buNone/>
              <a:defRPr sz="3200" b="1"/>
            </a:lvl2pPr>
            <a:lvl3pPr marL="1473194" indent="0">
              <a:buNone/>
              <a:defRPr sz="2900" b="1"/>
            </a:lvl3pPr>
            <a:lvl4pPr marL="2209790" indent="0">
              <a:buNone/>
              <a:defRPr sz="2500" b="1"/>
            </a:lvl4pPr>
            <a:lvl5pPr marL="2946386" indent="0">
              <a:buNone/>
              <a:defRPr sz="2500" b="1"/>
            </a:lvl5pPr>
            <a:lvl6pPr marL="3682985" indent="0">
              <a:buNone/>
              <a:defRPr sz="2500" b="1"/>
            </a:lvl6pPr>
            <a:lvl7pPr marL="4419581" indent="0">
              <a:buNone/>
              <a:defRPr sz="2500" b="1"/>
            </a:lvl7pPr>
            <a:lvl8pPr marL="5156177" indent="0">
              <a:buNone/>
              <a:defRPr sz="2500" b="1"/>
            </a:lvl8pPr>
            <a:lvl9pPr marL="589277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14277" y="3450603"/>
            <a:ext cx="7234496" cy="626901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8" y="433214"/>
            <a:ext cx="5384671" cy="184367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9094" y="433216"/>
            <a:ext cx="9149677" cy="9286398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58" y="2276896"/>
            <a:ext cx="5384671" cy="7442719"/>
          </a:xfrm>
        </p:spPr>
        <p:txBody>
          <a:bodyPr/>
          <a:lstStyle>
            <a:lvl1pPr marL="0" indent="0">
              <a:buNone/>
              <a:defRPr sz="2300"/>
            </a:lvl1pPr>
            <a:lvl2pPr marL="736596" indent="0">
              <a:buNone/>
              <a:defRPr sz="2000"/>
            </a:lvl2pPr>
            <a:lvl3pPr marL="1473194" indent="0">
              <a:buNone/>
              <a:defRPr sz="1600"/>
            </a:lvl3pPr>
            <a:lvl4pPr marL="2209790" indent="0">
              <a:buNone/>
              <a:defRPr sz="1500"/>
            </a:lvl4pPr>
            <a:lvl5pPr marL="2946386" indent="0">
              <a:buNone/>
              <a:defRPr sz="1500"/>
            </a:lvl5pPr>
            <a:lvl6pPr marL="3682985" indent="0">
              <a:buNone/>
              <a:defRPr sz="1500"/>
            </a:lvl6pPr>
            <a:lvl7pPr marL="4419581" indent="0">
              <a:buNone/>
              <a:defRPr sz="1500"/>
            </a:lvl7pPr>
            <a:lvl8pPr marL="5156177" indent="0">
              <a:buNone/>
              <a:defRPr sz="1500"/>
            </a:lvl8pPr>
            <a:lvl9pPr marL="589277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072" y="7616510"/>
            <a:ext cx="9820275" cy="89917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8072" y="972215"/>
            <a:ext cx="9820275" cy="6528435"/>
          </a:xfrm>
        </p:spPr>
        <p:txBody>
          <a:bodyPr/>
          <a:lstStyle>
            <a:lvl1pPr marL="0" indent="0">
              <a:buNone/>
              <a:defRPr sz="5200"/>
            </a:lvl1pPr>
            <a:lvl2pPr marL="736596" indent="0">
              <a:buNone/>
              <a:defRPr sz="4500"/>
            </a:lvl2pPr>
            <a:lvl3pPr marL="1473194" indent="0">
              <a:buNone/>
              <a:defRPr sz="3900"/>
            </a:lvl3pPr>
            <a:lvl4pPr marL="2209790" indent="0">
              <a:buNone/>
              <a:defRPr sz="3200"/>
            </a:lvl4pPr>
            <a:lvl5pPr marL="2946386" indent="0">
              <a:buNone/>
              <a:defRPr sz="3200"/>
            </a:lvl5pPr>
            <a:lvl6pPr marL="3682985" indent="0">
              <a:buNone/>
              <a:defRPr sz="3200"/>
            </a:lvl6pPr>
            <a:lvl7pPr marL="4419581" indent="0">
              <a:buNone/>
              <a:defRPr sz="3200"/>
            </a:lvl7pPr>
            <a:lvl8pPr marL="5156177" indent="0">
              <a:buNone/>
              <a:defRPr sz="3200"/>
            </a:lvl8pPr>
            <a:lvl9pPr marL="5892775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8072" y="8515681"/>
            <a:ext cx="9820275" cy="1276973"/>
          </a:xfrm>
        </p:spPr>
        <p:txBody>
          <a:bodyPr/>
          <a:lstStyle>
            <a:lvl1pPr marL="0" indent="0">
              <a:buNone/>
              <a:defRPr sz="2300"/>
            </a:lvl1pPr>
            <a:lvl2pPr marL="736596" indent="0">
              <a:buNone/>
              <a:defRPr sz="2000"/>
            </a:lvl2pPr>
            <a:lvl3pPr marL="1473194" indent="0">
              <a:buNone/>
              <a:defRPr sz="1600"/>
            </a:lvl3pPr>
            <a:lvl4pPr marL="2209790" indent="0">
              <a:buNone/>
              <a:defRPr sz="1500"/>
            </a:lvl4pPr>
            <a:lvl5pPr marL="2946386" indent="0">
              <a:buNone/>
              <a:defRPr sz="1500"/>
            </a:lvl5pPr>
            <a:lvl6pPr marL="3682985" indent="0">
              <a:buNone/>
              <a:defRPr sz="1500"/>
            </a:lvl6pPr>
            <a:lvl7pPr marL="4419581" indent="0">
              <a:buNone/>
              <a:defRPr sz="1500"/>
            </a:lvl7pPr>
            <a:lvl8pPr marL="5156177" indent="0">
              <a:buNone/>
              <a:defRPr sz="1500"/>
            </a:lvl8pPr>
            <a:lvl9pPr marL="589277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57" y="435736"/>
            <a:ext cx="14730413" cy="1813455"/>
          </a:xfrm>
          <a:prstGeom prst="rect">
            <a:avLst/>
          </a:prstGeom>
        </p:spPr>
        <p:txBody>
          <a:bodyPr vert="horz" lIns="147320" tIns="73659" rIns="147320" bIns="736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57" y="2538839"/>
            <a:ext cx="14730413" cy="7180775"/>
          </a:xfrm>
          <a:prstGeom prst="rect">
            <a:avLst/>
          </a:prstGeom>
        </p:spPr>
        <p:txBody>
          <a:bodyPr vert="horz" lIns="147320" tIns="73659" rIns="147320" bIns="736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357" y="10084824"/>
            <a:ext cx="3818996" cy="579297"/>
          </a:xfrm>
          <a:prstGeom prst="rect">
            <a:avLst/>
          </a:prstGeom>
        </p:spPr>
        <p:txBody>
          <a:bodyPr vert="horz" lIns="147320" tIns="73659" rIns="147320" bIns="73659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17248-FA18-4FB7-AA19-922CCFF0CB0A}" type="datetimeFigureOut">
              <a:rPr lang="en-US" smtClean="0"/>
              <a:pPr/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2102" y="10084824"/>
            <a:ext cx="5182923" cy="579297"/>
          </a:xfrm>
          <a:prstGeom prst="rect">
            <a:avLst/>
          </a:prstGeom>
        </p:spPr>
        <p:txBody>
          <a:bodyPr vert="horz" lIns="147320" tIns="73659" rIns="147320" bIns="73659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29773" y="10084824"/>
            <a:ext cx="3818996" cy="579297"/>
          </a:xfrm>
          <a:prstGeom prst="rect">
            <a:avLst/>
          </a:prstGeom>
        </p:spPr>
        <p:txBody>
          <a:bodyPr vert="horz" lIns="147320" tIns="73659" rIns="147320" bIns="73659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3EBE-8C50-446A-8364-5551DF03D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319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448" indent="-552448" algn="l" defTabSz="1473194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6970" indent="-460374" algn="l" defTabSz="1473194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1492" indent="-368298" algn="l" defTabSz="147319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8088" indent="-368298" algn="l" defTabSz="147319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4684" indent="-368298" algn="l" defTabSz="147319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1283" indent="-368298" algn="l" defTabSz="14731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87879" indent="-368298" algn="l" defTabSz="14731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4475" indent="-368298" algn="l" defTabSz="14731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073" indent="-368298" algn="l" defTabSz="14731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31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6596" algn="l" defTabSz="14731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3194" algn="l" defTabSz="14731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09790" algn="l" defTabSz="14731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6386" algn="l" defTabSz="14731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2985" algn="l" defTabSz="14731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19581" algn="l" defTabSz="14731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56177" algn="l" defTabSz="14731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2775" algn="l" defTabSz="147319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69084" y="345421"/>
            <a:ext cx="14223809" cy="546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2800" dirty="0">
                <a:latin typeface="Calibri" pitchFamily="34" charset="0"/>
                <a:cs typeface="Arial" pitchFamily="34" charset="0"/>
              </a:rPr>
              <a:t>  </a:t>
            </a:r>
            <a:r>
              <a:rPr lang="en-US" sz="2800" b="1" dirty="0">
                <a:latin typeface="Calibri" pitchFamily="34" charset="0"/>
                <a:cs typeface="Arial" pitchFamily="34" charset="0"/>
              </a:rPr>
              <a:t>5.3 S.F.DIAGRAM OF FIXED &amp; BASE-ISOLATED 4, 6 &amp; 9 STOREYED BUILDING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33000" contrast="60000"/>
          </a:blip>
          <a:srcRect l="31350" t="12845" r="29463" b="4717"/>
          <a:stretch>
            <a:fillRect/>
          </a:stretch>
        </p:blipFill>
        <p:spPr bwMode="auto">
          <a:xfrm>
            <a:off x="974238" y="1674886"/>
            <a:ext cx="7891291" cy="678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>
            <a:lum bright="-32000" contrast="56000"/>
          </a:blip>
          <a:srcRect l="21875" t="15625" r="40625" b="7292"/>
          <a:stretch>
            <a:fillRect/>
          </a:stretch>
        </p:blipFill>
        <p:spPr bwMode="auto">
          <a:xfrm>
            <a:off x="8670681" y="1813455"/>
            <a:ext cx="7696445" cy="664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36289" y="9036692"/>
            <a:ext cx="5301455" cy="5055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b="1" dirty="0">
                <a:latin typeface="Calibri" pitchFamily="34" charset="0"/>
                <a:cs typeface="Arial" pitchFamily="34" charset="0"/>
              </a:rPr>
              <a:t>                     S.F.DIAGRAM OF FIXED BASE 9 STOREY BUILDING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547493" y="8980919"/>
            <a:ext cx="6198561" cy="5055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b="1" dirty="0">
                <a:latin typeface="Calibri" pitchFamily="34" charset="0"/>
                <a:cs typeface="Arial" pitchFamily="34" charset="0"/>
              </a:rPr>
              <a:t>                      S.F.DIAGRAM OF BASE-ISOLATED 9 STOREY BUILDING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57178" y="9739244"/>
            <a:ext cx="5573429" cy="5181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            RSP 1893-2022 PART-I CASES COMPARISION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988719" y="8980917"/>
            <a:ext cx="1278681" cy="5073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Fig 5.11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-34000" contrast="51000"/>
          </a:blip>
          <a:srcRect l="21875" t="11458" r="24219" b="4167"/>
          <a:stretch>
            <a:fillRect/>
          </a:stretch>
        </p:blipFill>
        <p:spPr bwMode="auto">
          <a:xfrm>
            <a:off x="639761" y="1122617"/>
            <a:ext cx="7650855" cy="72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-34000" contrast="51000"/>
          </a:blip>
          <a:srcRect l="19531" t="19792" r="34375" b="9375"/>
          <a:stretch>
            <a:fillRect/>
          </a:stretch>
        </p:blipFill>
        <p:spPr bwMode="auto">
          <a:xfrm>
            <a:off x="8493392" y="1381681"/>
            <a:ext cx="7310170" cy="698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330044" y="8531155"/>
            <a:ext cx="5124876" cy="4929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S.F.DIAGRAM OF FIXED BASE 6 STOREY BUILDING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318761" y="8531155"/>
            <a:ext cx="5637202" cy="4929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S.F.DIAGRAM OF BASE-ISOLATED 6 STOREY BUILDING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183566" y="8549142"/>
            <a:ext cx="1223881" cy="4713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Fig 5.12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225772" y="9113951"/>
            <a:ext cx="5124876" cy="6044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       RSP 1893-2002 PART-I CASES COMPARISION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-35000" contrast="53000"/>
          </a:blip>
          <a:srcRect l="14844" t="26042" r="35156" b="17708"/>
          <a:stretch>
            <a:fillRect/>
          </a:stretch>
        </p:blipFill>
        <p:spPr bwMode="auto">
          <a:xfrm>
            <a:off x="2" y="863553"/>
            <a:ext cx="8213582" cy="783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-34000" contrast="54000"/>
          </a:blip>
          <a:srcRect l="20313" t="27083" r="34375" b="19792"/>
          <a:stretch>
            <a:fillRect/>
          </a:stretch>
        </p:blipFill>
        <p:spPr bwMode="auto">
          <a:xfrm>
            <a:off x="8765274" y="1295325"/>
            <a:ext cx="7601855" cy="751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76811" y="9067274"/>
            <a:ext cx="5804808" cy="5181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S.F.DIAGRAM OG FIXED BASE 4 STOREY BUILDING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060372" y="9067274"/>
            <a:ext cx="6624789" cy="5181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                 S.F.DIAGRAM OF BASE-ISOLATED 4 STOREY BUILDING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04178" y="9067274"/>
            <a:ext cx="1073686" cy="4569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Fig 5.13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67829" y="494744"/>
            <a:ext cx="11757782" cy="372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2100" b="1" dirty="0">
                <a:latin typeface="Calibri" pitchFamily="34" charset="0"/>
                <a:cs typeface="Arial" pitchFamily="34" charset="0"/>
              </a:rPr>
              <a:t>               5.4   B.M. DIAGRAM OF FIXED AND BASE-ISOLATED 4, 6 &amp; 9 STOREYED BUILDINGS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lum bright="-33000" contrast="53000"/>
          </a:blip>
          <a:srcRect l="27344" t="16667" r="37500" b="6250"/>
          <a:stretch>
            <a:fillRect/>
          </a:stretch>
        </p:blipFill>
        <p:spPr bwMode="auto">
          <a:xfrm>
            <a:off x="0" y="1381680"/>
            <a:ext cx="7873734" cy="768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>
            <a:lum bright="-32000" contrast="53000"/>
          </a:blip>
          <a:srcRect l="25781" t="17709" r="40625" b="5208"/>
          <a:stretch>
            <a:fillRect/>
          </a:stretch>
        </p:blipFill>
        <p:spPr bwMode="auto">
          <a:xfrm>
            <a:off x="8436787" y="1468036"/>
            <a:ext cx="7930338" cy="77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74236" y="9326340"/>
            <a:ext cx="5650555" cy="5181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                     B.M.DIAGRAM OF FIXED BASE 9 STOREY BUILDING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768105" y="9412695"/>
            <a:ext cx="7014482" cy="4929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400" b="1" dirty="0">
                <a:latin typeface="Calibri" pitchFamily="34" charset="0"/>
                <a:cs typeface="Arial" pitchFamily="34" charset="0"/>
              </a:rPr>
              <a:t>                             S.F.DIAGRAM OF BASE-ISOLATED 4 STOREY BUILDING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306754" y="9412692"/>
            <a:ext cx="1073686" cy="4569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400" dirty="0">
                <a:latin typeface="Calibri" pitchFamily="34" charset="0"/>
                <a:cs typeface="Arial" pitchFamily="34" charset="0"/>
              </a:rPr>
              <a:t>Fig </a:t>
            </a:r>
            <a:r>
              <a:rPr lang="en-US" sz="1400" dirty="0" smtClean="0">
                <a:latin typeface="Calibri" pitchFamily="34" charset="0"/>
                <a:cs typeface="Arial" pitchFamily="34" charset="0"/>
              </a:rPr>
              <a:t>5.14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64214" y="9973726"/>
            <a:ext cx="4528157" cy="5774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RSP 1893-2002 PART-I, CASES COMPARISION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-32000" contrast="55000"/>
          </a:blip>
          <a:srcRect l="18750" t="16667" r="33594" b="10417"/>
          <a:stretch>
            <a:fillRect/>
          </a:stretch>
        </p:blipFill>
        <p:spPr bwMode="auto">
          <a:xfrm>
            <a:off x="3" y="1208972"/>
            <a:ext cx="8086138" cy="725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-34000" contrast="56000"/>
          </a:blip>
          <a:srcRect l="17969" t="16667" r="36719" b="11458"/>
          <a:stretch>
            <a:fillRect/>
          </a:stretch>
        </p:blipFill>
        <p:spPr bwMode="auto">
          <a:xfrm>
            <a:off x="8183563" y="1381683"/>
            <a:ext cx="7900922" cy="699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76813" y="8635500"/>
            <a:ext cx="6429942" cy="3490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b="1" dirty="0">
                <a:latin typeface="Calibri" pitchFamily="34" charset="0"/>
                <a:cs typeface="Arial" pitchFamily="34" charset="0"/>
              </a:rPr>
              <a:t>                    B.M.DIAGRAM OF FIXED BASE 6 STOREY BUILDING 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9450066" y="8635500"/>
            <a:ext cx="5506450" cy="3490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b="1" dirty="0">
                <a:latin typeface="Calibri" pitchFamily="34" charset="0"/>
                <a:cs typeface="Arial" pitchFamily="34" charset="0"/>
              </a:rPr>
              <a:t>           B.M.DIAGRAM OF BASE-ISOLATED 6 STOREY BUILDING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891294" y="8635498"/>
            <a:ext cx="1061509" cy="410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Fig 5.15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942825" y="9326337"/>
            <a:ext cx="4779834" cy="4839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    RSP 1893-2002 PART –I  CASES COMPARISION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lum bright="-33000" contrast="55000"/>
          </a:blip>
          <a:srcRect l="21094" t="25000" r="30469" b="21875"/>
          <a:stretch>
            <a:fillRect/>
          </a:stretch>
        </p:blipFill>
        <p:spPr bwMode="auto">
          <a:xfrm>
            <a:off x="2" y="1899809"/>
            <a:ext cx="7891293" cy="61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-34000" contrast="52000"/>
          </a:blip>
          <a:srcRect l="14844" t="22917" r="38281" b="22917"/>
          <a:stretch>
            <a:fillRect/>
          </a:stretch>
        </p:blipFill>
        <p:spPr bwMode="auto">
          <a:xfrm>
            <a:off x="8378411" y="1986165"/>
            <a:ext cx="7601855" cy="63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74236" y="8462789"/>
            <a:ext cx="5449620" cy="3867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b="1" dirty="0">
                <a:latin typeface="Calibri" pitchFamily="34" charset="0"/>
                <a:cs typeface="Arial" pitchFamily="34" charset="0"/>
              </a:rPr>
              <a:t>B.M.DIAGRAM OF FIXED BASE 4 STOREY BUILDING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157797" y="8462789"/>
            <a:ext cx="6308163" cy="4317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b="1" dirty="0">
                <a:latin typeface="Calibri" pitchFamily="34" charset="0"/>
                <a:cs typeface="Arial" pitchFamily="34" charset="0"/>
              </a:rPr>
              <a:t>B.M.DIAGRAM OF BASE-ISOLATED 4 STOREY BUILDING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306755" y="8462789"/>
            <a:ext cx="1047300" cy="4317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Fig 5.16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871169" y="9326340"/>
            <a:ext cx="5553132" cy="4947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1300" dirty="0">
                <a:latin typeface="Calibri" pitchFamily="34" charset="0"/>
                <a:cs typeface="Arial" pitchFamily="34" charset="0"/>
              </a:rPr>
              <a:t>   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RSP 1893-2002 PART-I CASES COMPARISION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92503" y="518132"/>
            <a:ext cx="14108120" cy="3742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05228" tIns="52613" rIns="105228" bIns="52613" numCol="1" anchor="t" anchorCtr="0" compatLnSpc="1">
            <a:prstTxWarp prst="textNoShape">
              <a:avLst/>
            </a:prstTxWarp>
          </a:bodyPr>
          <a:lstStyle/>
          <a:p>
            <a:pPr defTabSz="1052281" fontAlgn="base">
              <a:spcBef>
                <a:spcPct val="0"/>
              </a:spcBef>
              <a:spcAft>
                <a:spcPts val="1151"/>
              </a:spcAft>
            </a:pPr>
            <a:r>
              <a:rPr lang="en-US" sz="2100" b="1" dirty="0">
                <a:latin typeface="Calibri" pitchFamily="34" charset="0"/>
                <a:cs typeface="Arial" pitchFamily="34" charset="0"/>
              </a:rPr>
              <a:t>                   5.5 PERFORMENCE POINTS OF FIXED AND BASE-ISOLATED 4, 6 &amp; 9 STOREYED BUILDINGS [RSP CASES]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lum bright="4000" contrast="3000"/>
          </a:blip>
          <a:srcRect l="1854" t="14909" r="52422" b="38542"/>
          <a:stretch>
            <a:fillRect/>
          </a:stretch>
        </p:blipFill>
        <p:spPr bwMode="auto">
          <a:xfrm>
            <a:off x="296121" y="1036261"/>
            <a:ext cx="3957562" cy="33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lum bright="4000" contrast="3000"/>
          </a:blip>
          <a:srcRect l="1285" t="15414" r="53096" b="38805"/>
          <a:stretch>
            <a:fillRect/>
          </a:stretch>
        </p:blipFill>
        <p:spPr bwMode="auto">
          <a:xfrm>
            <a:off x="4286631" y="1036262"/>
            <a:ext cx="3896932" cy="337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lum bright="4000" contrast="3000"/>
          </a:blip>
          <a:srcRect l="1282" t="15460" r="51909" b="38487"/>
          <a:stretch>
            <a:fillRect/>
          </a:stretch>
        </p:blipFill>
        <p:spPr bwMode="auto">
          <a:xfrm>
            <a:off x="8183563" y="1036261"/>
            <a:ext cx="4025882" cy="33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6">
            <a:lum bright="4000" contrast="3000"/>
          </a:blip>
          <a:srcRect l="1563" t="15034" r="52705" b="39288"/>
          <a:stretch>
            <a:fillRect/>
          </a:stretch>
        </p:blipFill>
        <p:spPr bwMode="auto">
          <a:xfrm>
            <a:off x="12209445" y="1036261"/>
            <a:ext cx="3697238" cy="33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06927" y="4842755"/>
            <a:ext cx="3488413" cy="5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FOUR STOREY BUILDING WITH FIXED BASE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8753" y="4842755"/>
            <a:ext cx="3176886" cy="5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FOUR STOREY BUILDING WITH EQUAL STIFFNESS ISOLATORS BASE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430045" y="4842755"/>
            <a:ext cx="3450755" cy="5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FOUR STOREY BULDING WITH UNEQUAL STIFFNESS OF ISOLATORS BASE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455927" y="4893234"/>
            <a:ext cx="3286434" cy="5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FOUR STOREY BUILDING WITH STIFFNESS OF ISOLATORS IN THE RATIO OF COL .MASS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9086" y="5674849"/>
            <a:ext cx="15035434" cy="55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1400" dirty="0"/>
              <a:t>Parameters of Performance Points of   Four Storey Buildings with different base conditions</a:t>
            </a:r>
            <a:endParaRPr lang="en-US" sz="1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6926" y="6221975"/>
          <a:ext cx="15035435" cy="2735652"/>
        </p:xfrm>
        <a:graphic>
          <a:graphicData uri="http://schemas.openxmlformats.org/drawingml/2006/table">
            <a:tbl>
              <a:tblPr/>
              <a:tblGrid>
                <a:gridCol w="1147208"/>
                <a:gridCol w="2671233"/>
                <a:gridCol w="3738998"/>
                <a:gridCol w="3738998"/>
                <a:gridCol w="3738998"/>
              </a:tblGrid>
              <a:tr h="455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V=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11538.56 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7606.34 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7620.15 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7620.30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D=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0.171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0.276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    0.340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0.230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Sa=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1.291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0.579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0.542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0.556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Sd 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0.164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0.232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0.287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0.264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Teff 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0.715 Second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1.269 Seconds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1.461 Seconds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1.384 Seconds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Beff 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31.6 %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22.80 %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0.208 %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21.6 %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035568" y="9270275"/>
            <a:ext cx="14706792" cy="7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HERE V = Base shear, D= Displacement, Sa = Acceleration Spectrum,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Sd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Displacement Spectrum,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Teff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Effective time and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Beff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Effective Damping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COMPARISION OF RSP CASES FOUR STOREY BUILDINGS’S PERFORMENCE POINTS WITH DIFFERENT BASE CONDITIONS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540345" y="10051888"/>
            <a:ext cx="1042416" cy="392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 5.17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lum bright="-2000" contrast="9000"/>
          </a:blip>
          <a:srcRect l="1563" t="15625" r="53125" b="38914"/>
          <a:stretch>
            <a:fillRect/>
          </a:stretch>
        </p:blipFill>
        <p:spPr bwMode="auto">
          <a:xfrm>
            <a:off x="378283" y="828837"/>
            <a:ext cx="3697238" cy="336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>
            <a:lum bright="-2000" contrast="8000"/>
          </a:blip>
          <a:srcRect l="1305" t="15283" r="52382" b="38968"/>
          <a:stretch>
            <a:fillRect/>
          </a:stretch>
        </p:blipFill>
        <p:spPr bwMode="auto">
          <a:xfrm>
            <a:off x="4157681" y="828837"/>
            <a:ext cx="3558234" cy="336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4">
            <a:lum bright="-1000" contrast="3000"/>
          </a:blip>
          <a:srcRect l="1346" t="15460" r="52220" b="39255"/>
          <a:stretch>
            <a:fillRect/>
          </a:stretch>
        </p:blipFill>
        <p:spPr bwMode="auto">
          <a:xfrm>
            <a:off x="7772760" y="828837"/>
            <a:ext cx="3697238" cy="336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5">
            <a:lum bright="-2000" contrast="9000"/>
          </a:blip>
          <a:srcRect l="1563" t="15625" r="53125" b="38542"/>
          <a:stretch>
            <a:fillRect/>
          </a:stretch>
        </p:blipFill>
        <p:spPr bwMode="auto">
          <a:xfrm>
            <a:off x="11469997" y="828837"/>
            <a:ext cx="3697238" cy="336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57100" y="5021875"/>
            <a:ext cx="3038241" cy="5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SIX STOREY BUILDING WITH FIXED BASE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12268" y="5021875"/>
            <a:ext cx="3358324" cy="5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SIX STOREY BUILDING WITH EQUAL STIFFNESS ISOLATORS BASE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197257" y="5021875"/>
            <a:ext cx="3289857" cy="5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SIX STOREY BULDING WITH UNEQUAL STIFFNESS OF ISOLATORS BASE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762694" y="5021875"/>
            <a:ext cx="3404541" cy="5455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FOUR STOREY BUILDING WITH STIFFNESS OF ISOLATORS IN THE RATIO OF COL .MASS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3407" y="5674849"/>
            <a:ext cx="13638701" cy="31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 Parameters of Performance Points of Six Storey Buildings with different base conditions</a:t>
            </a:r>
            <a:endParaRPr lang="en-US" sz="14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17730" y="6065654"/>
          <a:ext cx="14131666" cy="2813810"/>
        </p:xfrm>
        <a:graphic>
          <a:graphicData uri="http://schemas.openxmlformats.org/drawingml/2006/table">
            <a:tbl>
              <a:tblPr/>
              <a:tblGrid>
                <a:gridCol w="1078251"/>
                <a:gridCol w="2510668"/>
                <a:gridCol w="3514249"/>
                <a:gridCol w="3514249"/>
                <a:gridCol w="3514249"/>
              </a:tblGrid>
              <a:tr h="4687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V=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22063.13 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6260.46 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6262.89 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6273.44KN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D=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0.440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0.184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    0.317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0.278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Sa=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1.564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0.323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0.321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0.336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Sd 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0.360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0.159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0.279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0.245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Teff 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0.963 Second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1.406 Seconds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1.871 Seconds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1.713 Seconds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Beff 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26.70 %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22.90 %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23.1 %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24.40 %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" y="1"/>
            <a:ext cx="191127" cy="3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53406" y="9270275"/>
            <a:ext cx="14460310" cy="7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V = Base shear, D= Displacement, Sa = Acceleration Spectrum,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Sd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Displacement Spectrum,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Teff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Effective time and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Beff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Effective Damping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COMPARISION OF RSP CASES SIX STOREY BUILDINGS’S PERFORMENCE POINTS WITH DIFFERENT BASE CONDITIONS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555375" y="4591986"/>
            <a:ext cx="847284" cy="3598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 5.18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562" t="14583" r="52344" b="38542"/>
          <a:stretch>
            <a:fillRect/>
          </a:stretch>
        </p:blipFill>
        <p:spPr bwMode="auto">
          <a:xfrm>
            <a:off x="460444" y="594352"/>
            <a:ext cx="3693894" cy="29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-4000" contrast="9000"/>
          </a:blip>
          <a:srcRect l="1203" t="15524" r="52482" b="39255"/>
          <a:stretch>
            <a:fillRect/>
          </a:stretch>
        </p:blipFill>
        <p:spPr bwMode="auto">
          <a:xfrm>
            <a:off x="4157681" y="594355"/>
            <a:ext cx="3861560" cy="296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>
            <a:lum bright="-1000" contrast="5000"/>
          </a:blip>
          <a:srcRect l="1562" t="14583" r="52344" b="38541"/>
          <a:stretch>
            <a:fillRect/>
          </a:stretch>
        </p:blipFill>
        <p:spPr bwMode="auto">
          <a:xfrm>
            <a:off x="8019242" y="594355"/>
            <a:ext cx="3697238" cy="296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lum bright="-2000" contrast="9000"/>
          </a:blip>
          <a:srcRect l="1562" t="15625" r="52344" b="38542"/>
          <a:stretch>
            <a:fillRect/>
          </a:stretch>
        </p:blipFill>
        <p:spPr bwMode="auto">
          <a:xfrm>
            <a:off x="11634318" y="594354"/>
            <a:ext cx="3779399" cy="295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24766" y="4033457"/>
            <a:ext cx="3038241" cy="5455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NINE STOREY BUILDING WITH FIXED BASE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86326" y="4033457"/>
            <a:ext cx="3176886" cy="5455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NINE STOREY BUILDING WITH EQUAL STIFFNESS ISOLATORS BASE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65723" y="4033457"/>
            <a:ext cx="3289857" cy="5455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NINESTOREY BULDING WITH UNEQUAL STIFFNESS OF ISOLATORS BASE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962961" y="4033457"/>
            <a:ext cx="3404541" cy="5455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NINE STOREY BUILDING WITH STIFFNESS OF ISOLATORS IN THE RATIO OF COL .MASS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24766" y="4815073"/>
            <a:ext cx="14871112" cy="31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Parameters of Performance Points of 6 Storey Buildings with different base conditions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4765" y="5362203"/>
          <a:ext cx="14706796" cy="3439105"/>
        </p:xfrm>
        <a:graphic>
          <a:graphicData uri="http://schemas.openxmlformats.org/drawingml/2006/table">
            <a:tbl>
              <a:tblPr/>
              <a:tblGrid>
                <a:gridCol w="1122134"/>
                <a:gridCol w="2612846"/>
                <a:gridCol w="3657272"/>
                <a:gridCol w="3657272"/>
                <a:gridCol w="3657272"/>
              </a:tblGrid>
              <a:tr h="572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V=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20665.29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7583.64 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7437.70 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7371.67 KN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D=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0.734 M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0.340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0.435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0.279 M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Sa=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1.147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0.297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0.298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0.267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Sd 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0.568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0.286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0.370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0.232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Teff 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1.411 Second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1.968 Seconds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2.237 Seconds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1.869 Seconds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Beff =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>
                          <a:latin typeface="Times New Roman"/>
                          <a:ea typeface="Times New Roman"/>
                          <a:cs typeface="Times New Roman"/>
                        </a:rPr>
                        <a:t>24.30 %</a:t>
                      </a:r>
                      <a:endParaRPr lang="en-US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22.80 %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23.40 %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15310" algn="l"/>
                        </a:tabLst>
                      </a:pPr>
                      <a:r>
                        <a:rPr lang="en-GB" sz="1200" b="1" dirty="0">
                          <a:latin typeface="Times New Roman"/>
                          <a:ea typeface="Times New Roman"/>
                          <a:cs typeface="Times New Roman"/>
                        </a:rPr>
                        <a:t>20.20 %</a:t>
                      </a:r>
                      <a:endParaRPr lang="en-U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26" marR="57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53407" y="9113952"/>
            <a:ext cx="14706792" cy="66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V = Base shear, D= Displacement, Sa = Acceleration Spectrum,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Sd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Displacement Spectrum,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Teff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Effective time and </a:t>
            </a:r>
            <a:r>
              <a:rPr kumimoji="0" lang="en-GB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Beff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Effective Damping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14675" algn="l"/>
              </a:tabLst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GB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COMPARISION OF RSP CASES NINE STOREY BUILDINGS’S PERFORMENCE POINTS WITH DIFFERENT BASE CONDITIONS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472254" y="9817403"/>
            <a:ext cx="1068091" cy="5471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 5.19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3EBE-8C50-446A-8364-5551DF03D06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640</Words>
  <Application>Microsoft Office PowerPoint</Application>
  <PresentationFormat>Custom</PresentationFormat>
  <Paragraphs>159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maa</dc:creator>
  <cp:lastModifiedBy>Ashtha</cp:lastModifiedBy>
  <cp:revision>20</cp:revision>
  <dcterms:created xsi:type="dcterms:W3CDTF">2011-03-07T15:36:51Z</dcterms:created>
  <dcterms:modified xsi:type="dcterms:W3CDTF">2011-05-09T11:38:07Z</dcterms:modified>
</cp:coreProperties>
</file>